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3.jpg" ContentType="image/png"/>
  <Override PartName="/ppt/media/image4.jpg" ContentType="image/png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06" r:id="rId2"/>
    <p:sldId id="257" r:id="rId3"/>
    <p:sldId id="258" r:id="rId4"/>
    <p:sldId id="307" r:id="rId5"/>
    <p:sldId id="260" r:id="rId6"/>
    <p:sldId id="288" r:id="rId7"/>
    <p:sldId id="315" r:id="rId8"/>
    <p:sldId id="317" r:id="rId9"/>
    <p:sldId id="316" r:id="rId10"/>
    <p:sldId id="261" r:id="rId11"/>
    <p:sldId id="310" r:id="rId12"/>
    <p:sldId id="311" r:id="rId13"/>
    <p:sldId id="313" r:id="rId14"/>
    <p:sldId id="314" r:id="rId15"/>
    <p:sldId id="262" r:id="rId16"/>
    <p:sldId id="318" r:id="rId17"/>
    <p:sldId id="319" r:id="rId18"/>
    <p:sldId id="320" r:id="rId19"/>
    <p:sldId id="321" r:id="rId20"/>
    <p:sldId id="322" r:id="rId21"/>
    <p:sldId id="323" r:id="rId22"/>
    <p:sldId id="278" r:id="rId23"/>
  </p:sldIdLst>
  <p:sldSz cx="9144000" cy="514191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A9D25A"/>
    <a:srgbClr val="EA5514"/>
    <a:srgbClr val="98D2E3"/>
    <a:srgbClr val="FBE22D"/>
    <a:srgbClr val="7BBFAA"/>
    <a:srgbClr val="EB4544"/>
    <a:srgbClr val="B03896"/>
    <a:srgbClr val="F8F8F8"/>
    <a:srgbClr val="FCF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1"/>
  </p:normalViewPr>
  <p:slideViewPr>
    <p:cSldViewPr showGuides="1">
      <p:cViewPr>
        <p:scale>
          <a:sx n="126" d="100"/>
          <a:sy n="126" d="100"/>
        </p:scale>
        <p:origin x="144" y="2776"/>
      </p:cViewPr>
      <p:guideLst>
        <p:guide orient="horz" pos="161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00D77-675F-4030-AD1B-4A6B1A099987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8A185-F9DB-4B92-A1A8-CCD8A76DE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601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428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02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772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137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692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19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326"/>
            <a:ext cx="7772400" cy="110217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751"/>
            <a:ext cx="6400800" cy="13140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911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301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34"/>
            <a:ext cx="2057400" cy="328868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34"/>
            <a:ext cx="6019800" cy="328868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26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772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4156"/>
            <a:ext cx="7772400" cy="102124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363"/>
            <a:ext cx="7772400" cy="112479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321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899835"/>
            <a:ext cx="4038600" cy="25435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899835"/>
            <a:ext cx="4038600" cy="25435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9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80"/>
            <a:ext cx="4040188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0653"/>
            <a:ext cx="4040188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0980"/>
            <a:ext cx="4041775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0653"/>
            <a:ext cx="4041775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067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226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512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24"/>
            <a:ext cx="3008313" cy="87126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25"/>
            <a:ext cx="5111750" cy="43884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5993"/>
            <a:ext cx="3008313" cy="3517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258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9339"/>
            <a:ext cx="5486400" cy="4249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439"/>
            <a:ext cx="5486400" cy="308514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4262"/>
            <a:ext cx="5486400" cy="6034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959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54065-6D17-4A3A-91E4-21B75217D363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5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38"/>
          <p:cNvSpPr>
            <a:spLocks noChangeArrowheads="1"/>
          </p:cNvSpPr>
          <p:nvPr/>
        </p:nvSpPr>
        <p:spPr bwMode="auto">
          <a:xfrm>
            <a:off x="1486395" y="2607736"/>
            <a:ext cx="633308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4800" b="1" smtClean="0">
                <a:solidFill>
                  <a:srgbClr val="EA5514"/>
                </a:solidFill>
                <a:latin typeface="Arial" charset="0"/>
                <a:ea typeface="Arial" charset="0"/>
                <a:cs typeface="Arial" charset="0"/>
              </a:rPr>
              <a:t>RECOGNIZE SYSTEM</a:t>
            </a:r>
            <a:endParaRPr kumimoji="0" lang="zh-CN" altLang="zh-CN" sz="4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33" name="Rectangle 40"/>
          <p:cNvSpPr>
            <a:spLocks noChangeArrowheads="1"/>
          </p:cNvSpPr>
          <p:nvPr/>
        </p:nvSpPr>
        <p:spPr bwMode="auto">
          <a:xfrm>
            <a:off x="1403648" y="1346820"/>
            <a:ext cx="561662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lvl="0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一个基于 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ROS 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平台的车库管理系统</a:t>
            </a:r>
          </a:p>
        </p:txBody>
      </p:sp>
      <p:sp>
        <p:nvSpPr>
          <p:cNvPr id="1034" name="Rectangle 41"/>
          <p:cNvSpPr>
            <a:spLocks noChangeArrowheads="1"/>
          </p:cNvSpPr>
          <p:nvPr/>
        </p:nvSpPr>
        <p:spPr bwMode="auto">
          <a:xfrm>
            <a:off x="1403648" y="1869072"/>
            <a:ext cx="64985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lvl="0"/>
            <a:r>
              <a:rPr kumimoji="0" lang="en-US" altLang="zh-CN" sz="4800" b="1" i="0" u="none" strike="noStrike" cap="none" normalizeH="0" baseline="0" dirty="0" smtClean="0">
                <a:ln>
                  <a:noFill/>
                </a:ln>
                <a:solidFill>
                  <a:srgbClr val="3A3A3A"/>
                </a:solidFill>
                <a:effectLst/>
                <a:latin typeface="Arial" charset="0"/>
                <a:ea typeface="Arial" charset="0"/>
                <a:cs typeface="Arial" charset="0"/>
              </a:rPr>
              <a:t>ROBO</a:t>
            </a:r>
            <a:r>
              <a:rPr kumimoji="0" lang="zh-CN" altLang="en-US" sz="4800" b="1" i="0" u="none" strike="noStrike" cap="none" normalizeH="0" baseline="0" dirty="0" smtClean="0">
                <a:ln>
                  <a:noFill/>
                </a:ln>
                <a:solidFill>
                  <a:srgbClr val="3A3A3A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altLang="zh-CN" sz="4800" b="1" i="0" u="none" strike="noStrike" cap="none" normalizeH="0" baseline="0" dirty="0" smtClean="0">
                <a:ln>
                  <a:noFill/>
                </a:ln>
                <a:solidFill>
                  <a:srgbClr val="3A3A3A"/>
                </a:solidFill>
                <a:effectLst/>
                <a:latin typeface="Arial" charset="0"/>
                <a:ea typeface="Arial" charset="0"/>
                <a:cs typeface="Arial" charset="0"/>
              </a:rPr>
              <a:t>EYES</a:t>
            </a:r>
            <a:r>
              <a:rPr kumimoji="0" lang="zh-CN" altLang="en-US" sz="4800" b="1" i="0" u="none" strike="noStrike" cap="none" normalizeH="0" baseline="0" dirty="0" smtClean="0">
                <a:ln>
                  <a:noFill/>
                </a:ln>
                <a:solidFill>
                  <a:srgbClr val="3A3A3A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800" b="1" dirty="0" smtClean="0">
                <a:solidFill>
                  <a:srgbClr val="3A3A3A"/>
                </a:solidFill>
                <a:latin typeface="Arial" charset="0"/>
                <a:ea typeface="Arial" charset="0"/>
                <a:cs typeface="Arial" charset="0"/>
              </a:rPr>
              <a:t>LICENSE</a:t>
            </a:r>
            <a:endParaRPr kumimoji="0" lang="zh-CN" altLang="zh-CN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40" name="圆角矩形 1039"/>
          <p:cNvSpPr/>
          <p:nvPr/>
        </p:nvSpPr>
        <p:spPr>
          <a:xfrm>
            <a:off x="4379954" y="3529129"/>
            <a:ext cx="793999" cy="288032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组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5301844" y="3529129"/>
            <a:ext cx="2176487" cy="288032"/>
          </a:xfrm>
          <a:prstGeom prst="roundRect">
            <a:avLst>
              <a:gd name="adj" fmla="val 50000"/>
            </a:avLst>
          </a:prstGeom>
          <a:noFill/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林子衡 刘博 林杰群 莫疑 沈</a:t>
            </a:r>
            <a:r>
              <a:rPr lang="zh-CN" altLang="en-US" sz="1050" dirty="0" smtClean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睿政</a:t>
            </a:r>
            <a:endParaRPr lang="zh-CN" altLang="en-US" sz="1050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794037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322684" y="-9867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4826"/>
      </p:ext>
    </p:extLst>
  </p:cSld>
  <p:clrMapOvr>
    <a:masterClrMapping/>
  </p:clrMapOvr>
  <p:transition spd="slow">
    <p:fade thruBlk="1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9" dur="8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10" dur="8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11" dur="800"/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8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8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8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80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600" fill="hold"/>
                                            <p:tgtEl>
                                              <p:spTgt spid="10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600" fill="hold"/>
                                            <p:tgtEl>
                                              <p:spTgt spid="10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80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100">
                    <p:cTn id="2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1033" grpId="0"/>
          <p:bldP spid="1040" grpId="0" animBg="1"/>
          <p:bldP spid="5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9" dur="8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10" dur="8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11" dur="800"/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8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8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600" fill="hold"/>
                                            <p:tgtEl>
                                              <p:spTgt spid="10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10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100">
                    <p:cTn id="2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1033" grpId="0"/>
          <p:bldP spid="1040" grpId="0" animBg="1"/>
          <p:bldP spid="50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03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541477" y="2335205"/>
            <a:ext cx="27780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800" b="1" smtClean="0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项目结构</a:t>
            </a:r>
            <a:endParaRPr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575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项目结构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490836"/>
            <a:ext cx="4866396" cy="247147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36746" y="842764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 smtClean="0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用例析取</a:t>
            </a:r>
            <a:endParaRPr kumimoji="1" lang="zh-CN" altLang="en-US" sz="2800" b="1" dirty="0">
              <a:solidFill>
                <a:srgbClr val="EA551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764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4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4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4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/>
      <p:bldP spid="48" grpId="1"/>
      <p:bldP spid="49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项目结构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694969"/>
            <a:ext cx="4571239" cy="417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4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4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4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/>
      <p:bldP spid="48" grpId="1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5" name="Rectangle 41"/>
          <p:cNvSpPr>
            <a:spLocks noChangeArrowheads="1"/>
          </p:cNvSpPr>
          <p:nvPr/>
        </p:nvSpPr>
        <p:spPr bwMode="auto">
          <a:xfrm>
            <a:off x="275269" y="3745284"/>
            <a:ext cx="8628547" cy="1058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我们使用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Client -Server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模式，一方面，我们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需要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一个前台进行照片拾取和传输的工作，另一方面，我们需要一个后端运行⻋牌识别算法，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并且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将识别结果返回前端，同时需要进行数据库操作，存储⻋牌信息和入场时间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4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项目结构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9" y="870001"/>
            <a:ext cx="6908690" cy="257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4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4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4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65" grpId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/>
      <p:bldP spid="48" grpId="1"/>
      <p:bldP spid="4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项目结构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6285" y="986780"/>
            <a:ext cx="834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zh-CN" altLang="en-US" dirty="0">
                <a:solidFill>
                  <a:srgbClr val="838787"/>
                </a:solidFill>
                <a:latin typeface="Microsoft YaHei" charset="-122"/>
                <a:ea typeface="Microsoft YaHei" charset="-122"/>
                <a:cs typeface="Microsoft YaHei" charset="-122"/>
              </a:rPr>
              <a:t>项目实现基于 </a:t>
            </a:r>
            <a:r>
              <a:rPr lang="en-US" altLang="zh-CN" dirty="0">
                <a:solidFill>
                  <a:srgbClr val="838787"/>
                </a:solidFill>
                <a:latin typeface="Microsoft YaHei" charset="-122"/>
                <a:ea typeface="Microsoft YaHei" charset="-122"/>
                <a:cs typeface="Microsoft YaHei" charset="-122"/>
              </a:rPr>
              <a:t>flask </a:t>
            </a:r>
            <a:r>
              <a:rPr lang="zh-CN" altLang="en-US" dirty="0">
                <a:solidFill>
                  <a:srgbClr val="838787"/>
                </a:solidFill>
                <a:latin typeface="Microsoft YaHei" charset="-122"/>
                <a:ea typeface="Microsoft YaHei" charset="-122"/>
                <a:cs typeface="Microsoft YaHei" charset="-122"/>
              </a:rPr>
              <a:t>轻量级 </a:t>
            </a:r>
            <a:r>
              <a:rPr lang="en-US" altLang="zh-CN" dirty="0">
                <a:solidFill>
                  <a:srgbClr val="838787"/>
                </a:solidFill>
                <a:latin typeface="Microsoft YaHei" charset="-122"/>
                <a:ea typeface="Microsoft YaHei" charset="-122"/>
                <a:cs typeface="Microsoft YaHei" charset="-122"/>
              </a:rPr>
              <a:t>Python </a:t>
            </a:r>
            <a:r>
              <a:rPr lang="zh-CN" altLang="en-US" dirty="0">
                <a:solidFill>
                  <a:srgbClr val="838787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 </a:t>
            </a:r>
            <a:r>
              <a:rPr lang="en-US" altLang="zh-CN" dirty="0">
                <a:solidFill>
                  <a:srgbClr val="838787"/>
                </a:solidFill>
                <a:latin typeface="Microsoft YaHei" charset="-122"/>
                <a:ea typeface="Microsoft YaHei" charset="-122"/>
                <a:cs typeface="Microsoft YaHei" charset="-122"/>
              </a:rPr>
              <a:t>Web </a:t>
            </a:r>
            <a:r>
              <a:rPr lang="zh-CN" altLang="en-US" dirty="0">
                <a:solidFill>
                  <a:srgbClr val="838787"/>
                </a:solidFill>
                <a:latin typeface="Microsoft YaHei" charset="-122"/>
                <a:ea typeface="Microsoft YaHei" charset="-122"/>
                <a:cs typeface="Microsoft YaHei" charset="-122"/>
              </a:rPr>
              <a:t>框架，利用 </a:t>
            </a:r>
            <a:r>
              <a:rPr lang="en-US" altLang="zh-CN" dirty="0" err="1">
                <a:solidFill>
                  <a:srgbClr val="838787"/>
                </a:solidFill>
                <a:latin typeface="Microsoft YaHei" charset="-122"/>
                <a:ea typeface="Microsoft YaHei" charset="-122"/>
                <a:cs typeface="Microsoft YaHei" charset="-122"/>
              </a:rPr>
              <a:t>OpenCV</a:t>
            </a:r>
            <a:r>
              <a:rPr lang="en-US" altLang="zh-CN" dirty="0">
                <a:solidFill>
                  <a:srgbClr val="838787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>
                <a:solidFill>
                  <a:srgbClr val="838787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进行摄像头图片截取以及保存</a:t>
            </a:r>
            <a:r>
              <a:rPr lang="zh-CN" altLang="en-US" dirty="0" smtClean="0">
                <a:solidFill>
                  <a:srgbClr val="838787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 smtClean="0">
              <a:solidFill>
                <a:srgbClr val="838787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zh-CN" altLang="en-US" dirty="0">
              <a:solidFill>
                <a:srgbClr val="838787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Ø"/>
            </a:pPr>
            <a:r>
              <a:rPr lang="zh-CN" altLang="en-US" dirty="0">
                <a:solidFill>
                  <a:srgbClr val="838787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通过 </a:t>
            </a:r>
            <a:r>
              <a:rPr lang="en-US" altLang="zh-CN" dirty="0" err="1">
                <a:solidFill>
                  <a:srgbClr val="838787"/>
                </a:solidFill>
                <a:latin typeface="Microsoft YaHei" charset="-122"/>
                <a:ea typeface="Microsoft YaHei" charset="-122"/>
                <a:cs typeface="Microsoft YaHei" charset="-122"/>
              </a:rPr>
              <a:t>HyperLPR</a:t>
            </a:r>
            <a:r>
              <a:rPr lang="en-US" altLang="zh-CN" dirty="0">
                <a:solidFill>
                  <a:srgbClr val="838787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>
                <a:solidFill>
                  <a:srgbClr val="838787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实现车牌识别、数字文字分割以及识别。</a:t>
            </a:r>
          </a:p>
        </p:txBody>
      </p:sp>
    </p:spTree>
    <p:extLst>
      <p:ext uri="{BB962C8B-B14F-4D97-AF65-F5344CB8AC3E}">
        <p14:creationId xmlns:p14="http://schemas.microsoft.com/office/powerpoint/2010/main" val="117540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/>
      <p:bldP spid="54" grpId="1"/>
      <p:bldP spid="55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04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541477" y="2335205"/>
            <a:ext cx="27780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800" dirty="0" smtClean="0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项目成果说明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575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04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项目成果说明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8012" y="883242"/>
            <a:ext cx="7856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 smtClean="0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flask </a:t>
            </a:r>
            <a:r>
              <a:rPr kumimoji="1" lang="zh-CN" altLang="en-US" sz="2800" b="1" dirty="0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轻量级框架 </a:t>
            </a:r>
            <a:r>
              <a:rPr kumimoji="1" lang="en-US" altLang="zh-CN" sz="2800" b="1" dirty="0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+ </a:t>
            </a:r>
            <a:r>
              <a:rPr kumimoji="1" lang="en-US" altLang="zh-CN" sz="2800" b="1" dirty="0" err="1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OpenCV</a:t>
            </a:r>
            <a:r>
              <a:rPr kumimoji="1" lang="en-US" altLang="zh-CN" sz="2800" b="1" dirty="0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800" b="1" dirty="0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实现屏幕录制截图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995" y="1490836"/>
            <a:ext cx="6681877" cy="51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7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4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4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4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/>
      <p:bldP spid="48" grpId="1"/>
      <p:bldP spid="49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04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项目成果说明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8012" y="883242"/>
            <a:ext cx="7856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 err="1" smtClean="0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HyperLPR</a:t>
            </a:r>
            <a:r>
              <a:rPr kumimoji="1" lang="en-US" altLang="zh-CN" sz="2000" b="1" dirty="0" smtClean="0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b="1" dirty="0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通过训练好的级联分类器进行车牌识别以及数字识别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39552" y="1346820"/>
            <a:ext cx="7992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000000"/>
                </a:solidFill>
                <a:latin typeface="Courier New" charset="0"/>
              </a:rPr>
              <a:t>import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Courier New" charset="0"/>
              </a:rPr>
              <a:t>HyperLPR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_.</a:t>
            </a:r>
            <a:r>
              <a:rPr lang="en-US" altLang="zh-CN" sz="1200" dirty="0" err="1">
                <a:solidFill>
                  <a:srgbClr val="000000"/>
                </a:solidFill>
                <a:latin typeface="Courier New" charset="0"/>
              </a:rPr>
              <a:t>HyperLPRLite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ourier New" charset="0"/>
              </a:rPr>
              <a:t>as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Courier New" charset="0"/>
              </a:rPr>
              <a:t>pr</a:t>
            </a:r>
            <a:endParaRPr lang="en-US" altLang="zh-CN" sz="12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altLang="zh-CN" sz="1200" b="1" dirty="0">
                <a:solidFill>
                  <a:srgbClr val="000000"/>
                </a:solidFill>
                <a:latin typeface="Courier New" charset="0"/>
              </a:rPr>
              <a:t>import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 cv2</a:t>
            </a:r>
          </a:p>
          <a:p>
            <a:r>
              <a:rPr lang="en-US" altLang="zh-CN" sz="1200" b="1" dirty="0">
                <a:solidFill>
                  <a:srgbClr val="000000"/>
                </a:solidFill>
                <a:latin typeface="Courier New" charset="0"/>
              </a:rPr>
              <a:t>import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Courier New" charset="0"/>
              </a:rPr>
              <a:t>numpy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ourier New" charset="0"/>
              </a:rPr>
              <a:t>as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 np</a:t>
            </a:r>
          </a:p>
          <a:p>
            <a:r>
              <a:rPr lang="en-US" altLang="zh-CN" sz="1200" b="1" dirty="0">
                <a:solidFill>
                  <a:srgbClr val="000000"/>
                </a:solidFill>
                <a:latin typeface="Courier New" charset="0"/>
              </a:rPr>
              <a:t>import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 csv</a:t>
            </a:r>
          </a:p>
          <a:p>
            <a:r>
              <a:rPr lang="en-US" altLang="zh-CN" sz="1200" b="1" dirty="0">
                <a:solidFill>
                  <a:srgbClr val="000000"/>
                </a:solidFill>
                <a:latin typeface="Courier New" charset="0"/>
              </a:rPr>
              <a:t>print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 (</a:t>
            </a:r>
            <a:r>
              <a:rPr lang="en-US" altLang="zh-CN" sz="1200" dirty="0">
                <a:solidFill>
                  <a:srgbClr val="CD1D00"/>
                </a:solidFill>
                <a:latin typeface="Courier New" charset="0"/>
              </a:rPr>
              <a:t>'read'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grr = cv2.</a:t>
            </a:r>
            <a:r>
              <a:rPr lang="en-US" altLang="zh-CN" sz="1200" dirty="0">
                <a:solidFill>
                  <a:srgbClr val="021994"/>
                </a:solidFill>
                <a:latin typeface="Courier New" charset="0"/>
              </a:rPr>
              <a:t>imread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altLang="zh-CN" sz="1200" dirty="0">
                <a:solidFill>
                  <a:srgbClr val="CD1D00"/>
                </a:solidFill>
                <a:latin typeface="Courier New" charset="0"/>
              </a:rPr>
              <a:t>"</a:t>
            </a:r>
            <a:r>
              <a:rPr lang="en-US" altLang="zh-CN" sz="1200" dirty="0" err="1">
                <a:solidFill>
                  <a:srgbClr val="CD1D00"/>
                </a:solidFill>
                <a:latin typeface="Courier New" charset="0"/>
              </a:rPr>
              <a:t>img</a:t>
            </a:r>
            <a:r>
              <a:rPr lang="en-US" altLang="zh-CN" sz="1200" dirty="0">
                <a:solidFill>
                  <a:srgbClr val="CD1D00"/>
                </a:solidFill>
                <a:latin typeface="Courier New" charset="0"/>
              </a:rPr>
              <a:t>/</a:t>
            </a:r>
            <a:r>
              <a:rPr lang="en-US" altLang="zh-CN" sz="1200" dirty="0" err="1">
                <a:solidFill>
                  <a:srgbClr val="CD1D00"/>
                </a:solidFill>
                <a:latin typeface="Courier New" charset="0"/>
              </a:rPr>
              <a:t>org_img.jpg</a:t>
            </a:r>
            <a:r>
              <a:rPr lang="en-US" altLang="zh-CN" sz="1200" dirty="0">
                <a:solidFill>
                  <a:srgbClr val="CD1D00"/>
                </a:solidFill>
                <a:latin typeface="Courier New" charset="0"/>
              </a:rPr>
              <a:t>"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)</a:t>
            </a:r>
            <a:endParaRPr lang="en-US" altLang="zh-CN" sz="1200" dirty="0">
              <a:solidFill>
                <a:srgbClr val="CD1D00"/>
              </a:solidFill>
              <a:latin typeface="Courier New" charset="0"/>
            </a:endParaRPr>
          </a:p>
          <a:p>
            <a:r>
              <a:rPr lang="en-US" altLang="zh-CN" sz="1200" b="1" dirty="0">
                <a:solidFill>
                  <a:srgbClr val="000000"/>
                </a:solidFill>
                <a:latin typeface="Courier New" charset="0"/>
              </a:rPr>
              <a:t>print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 (</a:t>
            </a:r>
            <a:r>
              <a:rPr lang="en-US" altLang="zh-CN" sz="1200" dirty="0">
                <a:solidFill>
                  <a:srgbClr val="CD1D00"/>
                </a:solidFill>
                <a:latin typeface="Courier New" charset="0"/>
              </a:rPr>
              <a:t>'succeed read'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)</a:t>
            </a:r>
            <a:endParaRPr lang="en-US" altLang="zh-CN" sz="1200" dirty="0">
              <a:solidFill>
                <a:srgbClr val="CD1D00"/>
              </a:solidFill>
              <a:latin typeface="Courier New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model = </a:t>
            </a:r>
            <a:r>
              <a:rPr lang="en-US" altLang="zh-CN" sz="1200" dirty="0" err="1">
                <a:solidFill>
                  <a:srgbClr val="000000"/>
                </a:solidFill>
                <a:latin typeface="Courier New" charset="0"/>
              </a:rPr>
              <a:t>pr.</a:t>
            </a:r>
            <a:r>
              <a:rPr lang="en-US" altLang="zh-CN" sz="1200" dirty="0" err="1">
                <a:solidFill>
                  <a:srgbClr val="021994"/>
                </a:solidFill>
                <a:latin typeface="Courier New" charset="0"/>
              </a:rPr>
              <a:t>LPR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altLang="zh-CN" sz="1200" dirty="0">
                <a:solidFill>
                  <a:srgbClr val="CD1D00"/>
                </a:solidFill>
                <a:latin typeface="Courier New" charset="0"/>
              </a:rPr>
              <a:t>"</a:t>
            </a:r>
            <a:r>
              <a:rPr lang="en-US" altLang="zh-CN" sz="1200" dirty="0" err="1">
                <a:solidFill>
                  <a:srgbClr val="CD1D00"/>
                </a:solidFill>
                <a:latin typeface="Courier New" charset="0"/>
              </a:rPr>
              <a:t>HyperLPR</a:t>
            </a:r>
            <a:r>
              <a:rPr lang="en-US" altLang="zh-CN" sz="1200" dirty="0">
                <a:solidFill>
                  <a:srgbClr val="CD1D00"/>
                </a:solidFill>
                <a:latin typeface="Courier New" charset="0"/>
              </a:rPr>
              <a:t>/model/cascade.xml"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,</a:t>
            </a:r>
            <a:r>
              <a:rPr lang="en-US" altLang="zh-CN" sz="1200" dirty="0">
                <a:solidFill>
                  <a:srgbClr val="CD1D00"/>
                </a:solidFill>
                <a:latin typeface="Courier New" charset="0"/>
              </a:rPr>
              <a:t>"</a:t>
            </a:r>
            <a:r>
              <a:rPr lang="en-US" altLang="zh-CN" sz="1200" dirty="0" err="1">
                <a:solidFill>
                  <a:srgbClr val="CD1D00"/>
                </a:solidFill>
                <a:latin typeface="Courier New" charset="0"/>
              </a:rPr>
              <a:t>HyperLPR</a:t>
            </a:r>
            <a:r>
              <a:rPr lang="en-US" altLang="zh-CN" sz="1200" dirty="0">
                <a:solidFill>
                  <a:srgbClr val="CD1D00"/>
                </a:solidFill>
                <a:latin typeface="Courier New" charset="0"/>
              </a:rPr>
              <a:t>/model/model12.h5"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,</a:t>
            </a:r>
            <a:r>
              <a:rPr lang="en-US" altLang="zh-CN" sz="1200" dirty="0">
                <a:solidFill>
                  <a:srgbClr val="CD1D00"/>
                </a:solidFill>
                <a:latin typeface="Courier New" charset="0"/>
              </a:rPr>
              <a:t>"HyperLPR/model/ocr_plate_all_gru.h5"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)</a:t>
            </a:r>
            <a:endParaRPr lang="en-US" altLang="zh-CN" sz="1200" dirty="0">
              <a:solidFill>
                <a:srgbClr val="CD1D00"/>
              </a:solidFill>
              <a:latin typeface="Courier New" charset="0"/>
            </a:endParaRPr>
          </a:p>
          <a:p>
            <a:r>
              <a:rPr lang="en-US" altLang="zh-CN" sz="1200" b="1" dirty="0">
                <a:solidFill>
                  <a:srgbClr val="000000"/>
                </a:solidFill>
                <a:latin typeface="Courier New" charset="0"/>
              </a:rPr>
              <a:t>for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Courier New" charset="0"/>
              </a:rPr>
              <a:t>pstr,confidence,rect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ourier New" charset="0"/>
              </a:rPr>
              <a:t>in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 model.</a:t>
            </a:r>
            <a:r>
              <a:rPr lang="en-US" altLang="zh-CN" sz="1200" dirty="0">
                <a:solidFill>
                  <a:srgbClr val="021994"/>
                </a:solidFill>
                <a:latin typeface="Courier New" charset="0"/>
              </a:rPr>
              <a:t>SimpleRecognizePlateByE2E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(grr):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    </a:t>
            </a:r>
            <a:r>
              <a:rPr lang="en-US" altLang="zh-CN" sz="1200" b="1" dirty="0">
                <a:solidFill>
                  <a:srgbClr val="000000"/>
                </a:solidFill>
                <a:latin typeface="Courier New" charset="0"/>
              </a:rPr>
              <a:t>print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 confidence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    </a:t>
            </a:r>
            <a:r>
              <a:rPr lang="en-US" altLang="zh-CN" sz="1200" b="1" dirty="0">
                <a:solidFill>
                  <a:srgbClr val="000000"/>
                </a:solidFill>
                <a:latin typeface="Courier New" charset="0"/>
              </a:rPr>
              <a:t>if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 confidence&gt;</a:t>
            </a:r>
            <a:r>
              <a:rPr lang="en-US" altLang="zh-CN" sz="1200" dirty="0">
                <a:solidFill>
                  <a:srgbClr val="BF8F00"/>
                </a:solidFill>
                <a:latin typeface="Courier New" charset="0"/>
              </a:rPr>
              <a:t>0.5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        image = </a:t>
            </a:r>
            <a:r>
              <a:rPr lang="en-US" altLang="zh-CN" sz="1200" dirty="0" err="1">
                <a:solidFill>
                  <a:srgbClr val="021994"/>
                </a:solidFill>
                <a:latin typeface="Courier New" charset="0"/>
              </a:rPr>
              <a:t>drawRectBox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(grr, </a:t>
            </a:r>
            <a:r>
              <a:rPr lang="en-US" altLang="zh-CN" sz="1200" dirty="0" err="1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Courier New" charset="0"/>
              </a:rPr>
              <a:t>pstr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+</a:t>
            </a:r>
            <a:r>
              <a:rPr lang="en-US" altLang="zh-CN" sz="1200" dirty="0">
                <a:solidFill>
                  <a:srgbClr val="CD1D00"/>
                </a:solidFill>
                <a:latin typeface="Courier New" charset="0"/>
              </a:rPr>
              <a:t>" "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+</a:t>
            </a:r>
            <a:r>
              <a:rPr lang="en-US" altLang="zh-CN" sz="1200" dirty="0" err="1">
                <a:solidFill>
                  <a:srgbClr val="006DBC"/>
                </a:solidFill>
                <a:latin typeface="Courier New" charset="0"/>
              </a:rPr>
              <a:t>str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altLang="zh-CN" sz="1200" dirty="0">
                <a:solidFill>
                  <a:srgbClr val="006DBC"/>
                </a:solidFill>
                <a:latin typeface="Courier New" charset="0"/>
              </a:rPr>
              <a:t>round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(confidence,</a:t>
            </a:r>
            <a:r>
              <a:rPr lang="en-US" altLang="zh-CN" sz="1200" dirty="0">
                <a:solidFill>
                  <a:srgbClr val="BF8F00"/>
                </a:solidFill>
                <a:latin typeface="Courier New" charset="0"/>
              </a:rPr>
              <a:t>3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)))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        cv2.</a:t>
            </a:r>
            <a:r>
              <a:rPr lang="en-US" altLang="zh-CN" sz="1200" dirty="0">
                <a:solidFill>
                  <a:srgbClr val="021994"/>
                </a:solidFill>
                <a:latin typeface="Courier New" charset="0"/>
              </a:rPr>
              <a:t>imwrite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altLang="zh-CN" sz="1200" dirty="0">
                <a:solidFill>
                  <a:srgbClr val="CD1D00"/>
                </a:solidFill>
                <a:latin typeface="Courier New" charset="0"/>
              </a:rPr>
              <a:t>"./</a:t>
            </a:r>
            <a:r>
              <a:rPr lang="en-US" altLang="zh-CN" sz="1200" dirty="0" err="1">
                <a:solidFill>
                  <a:srgbClr val="CD1D00"/>
                </a:solidFill>
                <a:latin typeface="Courier New" charset="0"/>
              </a:rPr>
              <a:t>img</a:t>
            </a:r>
            <a:r>
              <a:rPr lang="en-US" altLang="zh-CN" sz="1200" dirty="0">
                <a:solidFill>
                  <a:srgbClr val="CD1D00"/>
                </a:solidFill>
                <a:latin typeface="Courier New" charset="0"/>
              </a:rPr>
              <a:t>/</a:t>
            </a:r>
            <a:r>
              <a:rPr lang="en-US" altLang="zh-CN" sz="1200" dirty="0" err="1">
                <a:solidFill>
                  <a:srgbClr val="CD1D00"/>
                </a:solidFill>
                <a:latin typeface="Courier New" charset="0"/>
              </a:rPr>
              <a:t>upload_org_img.jpg</a:t>
            </a:r>
            <a:r>
              <a:rPr lang="en-US" altLang="zh-CN" sz="1200" dirty="0">
                <a:solidFill>
                  <a:srgbClr val="CD1D00"/>
                </a:solidFill>
                <a:latin typeface="Courier New" charset="0"/>
              </a:rPr>
              <a:t>"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, image)</a:t>
            </a:r>
            <a:endParaRPr lang="en-US" altLang="zh-CN" sz="1200" dirty="0">
              <a:solidFill>
                <a:srgbClr val="CD1D00"/>
              </a:solidFill>
              <a:latin typeface="Courier New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        </a:t>
            </a:r>
            <a:r>
              <a:rPr lang="en-US" altLang="zh-CN" sz="1200" b="1" dirty="0">
                <a:solidFill>
                  <a:srgbClr val="000000"/>
                </a:solidFill>
                <a:latin typeface="Courier New" charset="0"/>
              </a:rPr>
              <a:t>print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altLang="zh-CN" sz="1200" dirty="0">
                <a:solidFill>
                  <a:srgbClr val="CD1D00"/>
                </a:solidFill>
                <a:latin typeface="Courier New" charset="0"/>
              </a:rPr>
              <a:t>"</a:t>
            </a:r>
            <a:r>
              <a:rPr lang="en-US" altLang="zh-CN" sz="1200" dirty="0" err="1">
                <a:solidFill>
                  <a:srgbClr val="CD1D00"/>
                </a:solidFill>
                <a:latin typeface="Courier New" charset="0"/>
              </a:rPr>
              <a:t>plate_str</a:t>
            </a:r>
            <a:r>
              <a:rPr lang="en-US" altLang="zh-CN" sz="1200" dirty="0">
                <a:solidFill>
                  <a:srgbClr val="CD1D00"/>
                </a:solidFill>
                <a:latin typeface="Courier New" charset="0"/>
              </a:rPr>
              <a:t>:"</a:t>
            </a:r>
            <a:endParaRPr lang="en-US" altLang="zh-CN" sz="12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        </a:t>
            </a:r>
            <a:r>
              <a:rPr lang="en-US" altLang="zh-CN" sz="1200" b="1" dirty="0">
                <a:solidFill>
                  <a:srgbClr val="000000"/>
                </a:solidFill>
                <a:latin typeface="Courier New" charset="0"/>
              </a:rPr>
              <a:t>print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Courier New" charset="0"/>
              </a:rPr>
              <a:t>pstr</a:t>
            </a:r>
            <a:endParaRPr lang="en-US" altLang="zh-CN" sz="12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        </a:t>
            </a:r>
            <a:r>
              <a:rPr lang="en-US" altLang="zh-CN" sz="1200" b="1" dirty="0">
                <a:solidFill>
                  <a:srgbClr val="000000"/>
                </a:solidFill>
                <a:latin typeface="Courier New" charset="0"/>
              </a:rPr>
              <a:t>print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altLang="zh-CN" sz="1200" dirty="0">
                <a:solidFill>
                  <a:srgbClr val="CD1D00"/>
                </a:solidFill>
                <a:latin typeface="Courier New" charset="0"/>
              </a:rPr>
              <a:t>"</a:t>
            </a:r>
            <a:r>
              <a:rPr lang="en-US" altLang="zh-CN" sz="1200" dirty="0" err="1">
                <a:solidFill>
                  <a:srgbClr val="CD1D00"/>
                </a:solidFill>
                <a:latin typeface="Courier New" charset="0"/>
              </a:rPr>
              <a:t>plate_confidence</a:t>
            </a:r>
            <a:r>
              <a:rPr lang="en-US" altLang="zh-CN" sz="1200" dirty="0">
                <a:solidFill>
                  <a:srgbClr val="CD1D00"/>
                </a:solidFill>
                <a:latin typeface="Courier New" charset="0"/>
              </a:rPr>
              <a:t>"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        </a:t>
            </a:r>
            <a:r>
              <a:rPr lang="en-US" altLang="zh-CN" sz="1200" b="1" dirty="0">
                <a:solidFill>
                  <a:srgbClr val="000000"/>
                </a:solidFill>
                <a:latin typeface="Courier New" charset="0"/>
              </a:rPr>
              <a:t>print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 confidence</a:t>
            </a:r>
          </a:p>
          <a:p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000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4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4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4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/>
      <p:bldP spid="48" grpId="1"/>
      <p:bldP spid="49" grpId="0"/>
      <p:bldP spid="3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04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项目成果说明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8012" y="883242"/>
            <a:ext cx="7856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en-US" altLang="zh-CN" sz="2000" b="1" dirty="0" err="1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HyperLPR</a:t>
            </a:r>
            <a:r>
              <a:rPr kumimoji="1" lang="en-US" altLang="zh-CN" sz="2000" b="1" dirty="0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b="1" dirty="0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通过训练好的级联分类器进行车牌识别以及数字识别</a:t>
            </a:r>
            <a:endParaRPr kumimoji="1" lang="zh-CN" altLang="en-US" sz="2000" b="1" dirty="0">
              <a:solidFill>
                <a:srgbClr val="EA551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46" y="1490189"/>
            <a:ext cx="6656535" cy="51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4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4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4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4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/>
      <p:bldP spid="48" grpId="1"/>
      <p:bldP spid="49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04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项目成果说明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8012" y="883242"/>
            <a:ext cx="7856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 smtClean="0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利用 </a:t>
            </a:r>
            <a:r>
              <a:rPr kumimoji="1" lang="en-US" altLang="zh-CN" sz="2000" b="1" dirty="0" err="1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pymql</a:t>
            </a:r>
            <a:r>
              <a:rPr kumimoji="1" lang="en-US" altLang="zh-CN" sz="2000" b="1" dirty="0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b="1" dirty="0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连接数据库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39552" y="1198152"/>
            <a:ext cx="7992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err="1">
                <a:solidFill>
                  <a:srgbClr val="000000"/>
                </a:solidFill>
                <a:latin typeface="Courier New" charset="0"/>
              </a:rPr>
              <a:t>def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altLang="zh-CN" sz="1200" dirty="0" err="1">
                <a:solidFill>
                  <a:srgbClr val="021994"/>
                </a:solidFill>
                <a:latin typeface="Courier New" charset="0"/>
              </a:rPr>
              <a:t>get_db_conn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():</a:t>
            </a:r>
            <a:endParaRPr lang="en-US" altLang="zh-CN" sz="1200" dirty="0">
              <a:solidFill>
                <a:srgbClr val="021994"/>
              </a:solidFill>
              <a:latin typeface="Courier New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    </a:t>
            </a:r>
            <a:r>
              <a:rPr lang="en-US" altLang="zh-CN" sz="1200" b="1" dirty="0">
                <a:solidFill>
                  <a:srgbClr val="000000"/>
                </a:solidFill>
                <a:latin typeface="Courier New" charset="0"/>
              </a:rPr>
              <a:t>global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Courier New" charset="0"/>
              </a:rPr>
              <a:t>g_db_connection</a:t>
            </a:r>
            <a:endParaRPr lang="en-US" altLang="zh-CN" sz="12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    </a:t>
            </a:r>
            <a:r>
              <a:rPr lang="en-US" altLang="zh-CN" sz="1200" b="1" dirty="0">
                <a:solidFill>
                  <a:srgbClr val="000000"/>
                </a:solidFill>
                <a:latin typeface="Courier New" charset="0"/>
              </a:rPr>
              <a:t>if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Courier New" charset="0"/>
              </a:rPr>
              <a:t>g_db_connection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Courier New" charset="0"/>
              </a:rPr>
              <a:t>is None or not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altLang="zh-CN" sz="1200" dirty="0" err="1">
                <a:solidFill>
                  <a:srgbClr val="021994"/>
                </a:solidFill>
                <a:latin typeface="Courier New" charset="0"/>
              </a:rPr>
              <a:t>checkConn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altLang="zh-CN" sz="1200" dirty="0" err="1">
                <a:solidFill>
                  <a:srgbClr val="000000"/>
                </a:solidFill>
                <a:latin typeface="Courier New" charset="0"/>
              </a:rPr>
              <a:t>g_db_connection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        </a:t>
            </a:r>
            <a:r>
              <a:rPr lang="en-US" altLang="zh-CN" sz="1200" dirty="0" err="1">
                <a:solidFill>
                  <a:srgbClr val="000000"/>
                </a:solidFill>
                <a:latin typeface="Courier New" charset="0"/>
              </a:rPr>
              <a:t>g_db_connection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altLang="zh-CN" sz="1200" dirty="0" err="1">
                <a:solidFill>
                  <a:srgbClr val="000000"/>
                </a:solidFill>
                <a:latin typeface="Courier New" charset="0"/>
              </a:rPr>
              <a:t>pymysql.</a:t>
            </a:r>
            <a:r>
              <a:rPr lang="en-US" altLang="zh-CN" sz="1200" dirty="0" err="1">
                <a:solidFill>
                  <a:srgbClr val="021994"/>
                </a:solidFill>
                <a:latin typeface="Courier New" charset="0"/>
              </a:rPr>
              <a:t>connect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(host=</a:t>
            </a:r>
            <a:r>
              <a:rPr lang="en-US" altLang="zh-CN" sz="1200" dirty="0" err="1">
                <a:solidFill>
                  <a:srgbClr val="000000"/>
                </a:solidFill>
                <a:latin typeface="Courier New" charset="0"/>
              </a:rPr>
              <a:t>config.DATABASE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[</a:t>
            </a:r>
            <a:r>
              <a:rPr lang="en-US" altLang="zh-CN" sz="1200" dirty="0">
                <a:solidFill>
                  <a:srgbClr val="CD1D00"/>
                </a:solidFill>
                <a:latin typeface="Courier New" charset="0"/>
              </a:rPr>
              <a:t>'host'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], port=</a:t>
            </a:r>
            <a:r>
              <a:rPr lang="en-US" altLang="zh-CN" sz="1200" dirty="0" err="1">
                <a:solidFill>
                  <a:srgbClr val="000000"/>
                </a:solidFill>
                <a:latin typeface="Courier New" charset="0"/>
              </a:rPr>
              <a:t>config.DATABASE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[</a:t>
            </a:r>
            <a:r>
              <a:rPr lang="en-US" altLang="zh-CN" sz="1200" dirty="0">
                <a:solidFill>
                  <a:srgbClr val="CD1D00"/>
                </a:solidFill>
                <a:latin typeface="Courier New" charset="0"/>
              </a:rPr>
              <a:t>'port'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], user=</a:t>
            </a:r>
            <a:r>
              <a:rPr lang="en-US" altLang="zh-CN" sz="1200" dirty="0" err="1">
                <a:solidFill>
                  <a:srgbClr val="000000"/>
                </a:solidFill>
                <a:latin typeface="Courier New" charset="0"/>
              </a:rPr>
              <a:t>config.DATABASE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[</a:t>
            </a:r>
            <a:r>
              <a:rPr lang="en-US" altLang="zh-CN" sz="1200" dirty="0">
                <a:solidFill>
                  <a:srgbClr val="CD1D00"/>
                </a:solidFill>
                <a:latin typeface="Courier New" charset="0"/>
              </a:rPr>
              <a:t>'user'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], password=</a:t>
            </a:r>
            <a:r>
              <a:rPr lang="en-US" altLang="zh-CN" sz="1200" dirty="0" err="1">
                <a:solidFill>
                  <a:srgbClr val="000000"/>
                </a:solidFill>
                <a:latin typeface="Courier New" charset="0"/>
              </a:rPr>
              <a:t>config.DATABASE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[</a:t>
            </a:r>
            <a:r>
              <a:rPr lang="en-US" altLang="zh-CN" sz="1200" dirty="0">
                <a:solidFill>
                  <a:srgbClr val="CD1D00"/>
                </a:solidFill>
                <a:latin typeface="Courier New" charset="0"/>
              </a:rPr>
              <a:t>'password'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], </a:t>
            </a:r>
            <a:r>
              <a:rPr lang="en-US" altLang="zh-CN" sz="1200" dirty="0" err="1">
                <a:solidFill>
                  <a:srgbClr val="000000"/>
                </a:solidFill>
                <a:latin typeface="Courier New" charset="0"/>
              </a:rPr>
              <a:t>db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=</a:t>
            </a:r>
            <a:r>
              <a:rPr lang="en-US" altLang="zh-CN" sz="1200" dirty="0" err="1">
                <a:solidFill>
                  <a:srgbClr val="000000"/>
                </a:solidFill>
                <a:latin typeface="Courier New" charset="0"/>
              </a:rPr>
              <a:t>config.DATABASE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[</a:t>
            </a:r>
            <a:r>
              <a:rPr lang="en-US" altLang="zh-CN" sz="1200" dirty="0">
                <a:solidFill>
                  <a:srgbClr val="CD1D00"/>
                </a:solidFill>
                <a:latin typeface="Courier New" charset="0"/>
              </a:rPr>
              <a:t>'</a:t>
            </a:r>
            <a:r>
              <a:rPr lang="en-US" altLang="zh-CN" sz="1200" dirty="0" err="1">
                <a:solidFill>
                  <a:srgbClr val="CD1D00"/>
                </a:solidFill>
                <a:latin typeface="Courier New" charset="0"/>
              </a:rPr>
              <a:t>db</a:t>
            </a:r>
            <a:r>
              <a:rPr lang="en-US" altLang="zh-CN" sz="1200" dirty="0">
                <a:solidFill>
                  <a:srgbClr val="CD1D00"/>
                </a:solidFill>
                <a:latin typeface="Courier New" charset="0"/>
              </a:rPr>
              <a:t>'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], </a:t>
            </a:r>
            <a:r>
              <a:rPr lang="en-US" altLang="zh-CN" sz="1200" dirty="0" err="1">
                <a:solidFill>
                  <a:srgbClr val="000000"/>
                </a:solidFill>
                <a:latin typeface="Courier New" charset="0"/>
              </a:rPr>
              <a:t>cursorclass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=</a:t>
            </a:r>
            <a:r>
              <a:rPr lang="en-US" altLang="zh-CN" sz="1200" dirty="0" err="1">
                <a:solidFill>
                  <a:srgbClr val="000000"/>
                </a:solidFill>
                <a:latin typeface="Courier New" charset="0"/>
              </a:rPr>
              <a:t>pymysql.cursors.DictCursor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, charset=</a:t>
            </a:r>
            <a:r>
              <a:rPr lang="en-US" altLang="zh-CN" sz="1200" dirty="0">
                <a:solidFill>
                  <a:srgbClr val="CD1D00"/>
                </a:solidFill>
                <a:latin typeface="Courier New" charset="0"/>
              </a:rPr>
              <a:t>'utf8'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    </a:t>
            </a:r>
            <a:r>
              <a:rPr lang="en-US" altLang="zh-CN" sz="1200" b="1" dirty="0">
                <a:solidFill>
                  <a:srgbClr val="000000"/>
                </a:solidFill>
                <a:latin typeface="Courier New" charset="0"/>
              </a:rPr>
              <a:t>return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Courier New" charset="0"/>
              </a:rPr>
              <a:t>g_db_connection</a:t>
            </a:r>
            <a:endParaRPr lang="en-US" altLang="zh-CN" sz="12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altLang="zh-CN" sz="1200" dirty="0" err="1" smtClean="0">
                <a:solidFill>
                  <a:srgbClr val="021994"/>
                </a:solidFill>
                <a:latin typeface="Courier New" charset="0"/>
              </a:rPr>
              <a:t>get_db_conn</a:t>
            </a:r>
            <a:r>
              <a:rPr lang="en-US" altLang="zh-CN" sz="1200" dirty="0">
                <a:solidFill>
                  <a:srgbClr val="000000"/>
                </a:solidFill>
                <a:latin typeface="Courier New" charset="0"/>
              </a:rPr>
              <a:t>()</a:t>
            </a:r>
            <a:endParaRPr lang="en-US" altLang="zh-CN" sz="1200" dirty="0">
              <a:solidFill>
                <a:srgbClr val="021994"/>
              </a:solidFill>
              <a:effectLst/>
              <a:latin typeface="Courier New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2260" y="3002579"/>
            <a:ext cx="785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其中 </a:t>
            </a:r>
            <a:r>
              <a:rPr kumimoji="1" lang="en-US" altLang="zh-CN" b="1" dirty="0" err="1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config.py</a:t>
            </a:r>
            <a:r>
              <a:rPr kumimoji="1" lang="en-US" altLang="zh-CN" b="1" dirty="0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b="1" dirty="0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为数据库信息，下载后可以根据本地 </a:t>
            </a:r>
            <a:r>
              <a:rPr kumimoji="1" lang="en-US" altLang="zh-CN" b="1" dirty="0" err="1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mysql</a:t>
            </a:r>
            <a:r>
              <a:rPr kumimoji="1" lang="en-US" altLang="zh-CN" b="1" dirty="0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b="1" dirty="0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进行修改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15968" y="3474225"/>
            <a:ext cx="7992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1200" dirty="0">
                <a:solidFill>
                  <a:srgbClr val="000000"/>
                </a:solidFill>
                <a:latin typeface="Courier New" charset="0"/>
              </a:rPr>
              <a:t>DATABASE = {</a:t>
            </a:r>
          </a:p>
          <a:p>
            <a:r>
              <a:rPr lang="nl-NL" altLang="zh-CN" sz="1200" dirty="0">
                <a:solidFill>
                  <a:srgbClr val="000000"/>
                </a:solidFill>
                <a:latin typeface="Courier New" charset="0"/>
              </a:rPr>
              <a:t>    </a:t>
            </a:r>
            <a:r>
              <a:rPr lang="nl-NL" altLang="zh-CN" sz="1200" dirty="0">
                <a:solidFill>
                  <a:srgbClr val="CD1D00"/>
                </a:solidFill>
                <a:latin typeface="Courier New" charset="0"/>
              </a:rPr>
              <a:t>'host'</a:t>
            </a:r>
            <a:r>
              <a:rPr lang="nl-NL" altLang="zh-CN" sz="1200" dirty="0">
                <a:solidFill>
                  <a:srgbClr val="000000"/>
                </a:solidFill>
                <a:latin typeface="Courier New" charset="0"/>
              </a:rPr>
              <a:t>: </a:t>
            </a:r>
            <a:r>
              <a:rPr lang="nl-NL" altLang="zh-CN" sz="1200" dirty="0">
                <a:solidFill>
                  <a:srgbClr val="CD1D00"/>
                </a:solidFill>
                <a:latin typeface="Courier New" charset="0"/>
              </a:rPr>
              <a:t>'127.0.0.1'</a:t>
            </a:r>
            <a:r>
              <a:rPr lang="nl-NL" altLang="zh-CN" sz="1200" dirty="0">
                <a:solidFill>
                  <a:srgbClr val="000000"/>
                </a:solidFill>
                <a:latin typeface="Courier New" charset="0"/>
              </a:rPr>
              <a:t>,</a:t>
            </a:r>
            <a:endParaRPr lang="nl-NL" altLang="zh-CN" sz="1200" dirty="0">
              <a:solidFill>
                <a:srgbClr val="CD1D00"/>
              </a:solidFill>
              <a:latin typeface="Courier New" charset="0"/>
            </a:endParaRPr>
          </a:p>
          <a:p>
            <a:r>
              <a:rPr lang="nl-NL" altLang="zh-CN" sz="1200" dirty="0">
                <a:solidFill>
                  <a:srgbClr val="000000"/>
                </a:solidFill>
                <a:latin typeface="Courier New" charset="0"/>
              </a:rPr>
              <a:t>    </a:t>
            </a:r>
            <a:r>
              <a:rPr lang="nl-NL" altLang="zh-CN" sz="1200" dirty="0">
                <a:solidFill>
                  <a:srgbClr val="CD1D00"/>
                </a:solidFill>
                <a:latin typeface="Courier New" charset="0"/>
              </a:rPr>
              <a:t>'port'</a:t>
            </a:r>
            <a:r>
              <a:rPr lang="nl-NL" altLang="zh-CN" sz="1200" dirty="0">
                <a:solidFill>
                  <a:srgbClr val="000000"/>
                </a:solidFill>
                <a:latin typeface="Courier New" charset="0"/>
              </a:rPr>
              <a:t>: </a:t>
            </a:r>
            <a:r>
              <a:rPr lang="nl-NL" altLang="zh-CN" sz="1200" dirty="0">
                <a:solidFill>
                  <a:srgbClr val="BF8F00"/>
                </a:solidFill>
                <a:latin typeface="Courier New" charset="0"/>
              </a:rPr>
              <a:t>3306</a:t>
            </a:r>
            <a:r>
              <a:rPr lang="nl-NL" altLang="zh-CN" sz="1200" dirty="0">
                <a:solidFill>
                  <a:srgbClr val="000000"/>
                </a:solidFill>
                <a:latin typeface="Courier New" charset="0"/>
              </a:rPr>
              <a:t>,</a:t>
            </a:r>
          </a:p>
          <a:p>
            <a:r>
              <a:rPr lang="nl-NL" altLang="zh-CN" sz="1200" dirty="0">
                <a:solidFill>
                  <a:srgbClr val="000000"/>
                </a:solidFill>
                <a:latin typeface="Courier New" charset="0"/>
              </a:rPr>
              <a:t>    </a:t>
            </a:r>
            <a:r>
              <a:rPr lang="nl-NL" altLang="zh-CN" sz="1200" dirty="0">
                <a:solidFill>
                  <a:srgbClr val="CD1D00"/>
                </a:solidFill>
                <a:latin typeface="Courier New" charset="0"/>
              </a:rPr>
              <a:t>'user'</a:t>
            </a:r>
            <a:r>
              <a:rPr lang="nl-NL" altLang="zh-CN" sz="1200" dirty="0">
                <a:solidFill>
                  <a:srgbClr val="000000"/>
                </a:solidFill>
                <a:latin typeface="Courier New" charset="0"/>
              </a:rPr>
              <a:t>: </a:t>
            </a:r>
            <a:r>
              <a:rPr lang="nl-NL" altLang="zh-CN" sz="1200" dirty="0">
                <a:solidFill>
                  <a:srgbClr val="CD1D00"/>
                </a:solidFill>
                <a:latin typeface="Courier New" charset="0"/>
              </a:rPr>
              <a:t>'root'</a:t>
            </a:r>
            <a:r>
              <a:rPr lang="nl-NL" altLang="zh-CN" sz="1200" dirty="0">
                <a:solidFill>
                  <a:srgbClr val="000000"/>
                </a:solidFill>
                <a:latin typeface="Courier New" charset="0"/>
              </a:rPr>
              <a:t>,</a:t>
            </a:r>
            <a:endParaRPr lang="nl-NL" altLang="zh-CN" sz="1200" dirty="0">
              <a:solidFill>
                <a:srgbClr val="CD1D00"/>
              </a:solidFill>
              <a:latin typeface="Courier New" charset="0"/>
            </a:endParaRPr>
          </a:p>
          <a:p>
            <a:r>
              <a:rPr lang="nl-NL" altLang="zh-CN" sz="1200" dirty="0">
                <a:solidFill>
                  <a:srgbClr val="000000"/>
                </a:solidFill>
                <a:latin typeface="Courier New" charset="0"/>
              </a:rPr>
              <a:t>    </a:t>
            </a:r>
            <a:r>
              <a:rPr lang="nl-NL" altLang="zh-CN" sz="1200" dirty="0">
                <a:solidFill>
                  <a:srgbClr val="CD1D00"/>
                </a:solidFill>
                <a:latin typeface="Courier New" charset="0"/>
              </a:rPr>
              <a:t>'password'</a:t>
            </a:r>
            <a:r>
              <a:rPr lang="nl-NL" altLang="zh-CN" sz="1200" dirty="0">
                <a:solidFill>
                  <a:srgbClr val="000000"/>
                </a:solidFill>
                <a:latin typeface="Courier New" charset="0"/>
              </a:rPr>
              <a:t>: </a:t>
            </a:r>
            <a:r>
              <a:rPr lang="nl-NL" altLang="zh-CN" sz="1200" dirty="0">
                <a:solidFill>
                  <a:srgbClr val="CD1D00"/>
                </a:solidFill>
                <a:latin typeface="Courier New" charset="0"/>
              </a:rPr>
              <a:t>''</a:t>
            </a:r>
            <a:r>
              <a:rPr lang="nl-NL" altLang="zh-CN" sz="1200" dirty="0">
                <a:solidFill>
                  <a:srgbClr val="000000"/>
                </a:solidFill>
                <a:latin typeface="Courier New" charset="0"/>
              </a:rPr>
              <a:t>,</a:t>
            </a:r>
            <a:endParaRPr lang="nl-NL" altLang="zh-CN" sz="1200" dirty="0">
              <a:solidFill>
                <a:srgbClr val="CD1D00"/>
              </a:solidFill>
              <a:latin typeface="Courier New" charset="0"/>
            </a:endParaRPr>
          </a:p>
          <a:p>
            <a:r>
              <a:rPr lang="nl-NL" altLang="zh-CN" sz="1200" dirty="0">
                <a:solidFill>
                  <a:srgbClr val="000000"/>
                </a:solidFill>
                <a:latin typeface="Courier New" charset="0"/>
              </a:rPr>
              <a:t>    </a:t>
            </a:r>
            <a:r>
              <a:rPr lang="nl-NL" altLang="zh-CN" sz="1200" dirty="0">
                <a:solidFill>
                  <a:srgbClr val="CD1D00"/>
                </a:solidFill>
                <a:latin typeface="Courier New" charset="0"/>
              </a:rPr>
              <a:t>'</a:t>
            </a:r>
            <a:r>
              <a:rPr lang="nl-NL" altLang="zh-CN" sz="1200" dirty="0" err="1">
                <a:solidFill>
                  <a:srgbClr val="CD1D00"/>
                </a:solidFill>
                <a:latin typeface="Courier New" charset="0"/>
              </a:rPr>
              <a:t>db</a:t>
            </a:r>
            <a:r>
              <a:rPr lang="nl-NL" altLang="zh-CN" sz="1200" dirty="0">
                <a:solidFill>
                  <a:srgbClr val="CD1D00"/>
                </a:solidFill>
                <a:latin typeface="Courier New" charset="0"/>
              </a:rPr>
              <a:t>'</a:t>
            </a:r>
            <a:r>
              <a:rPr lang="nl-NL" altLang="zh-CN" sz="1200" dirty="0">
                <a:solidFill>
                  <a:srgbClr val="000000"/>
                </a:solidFill>
                <a:latin typeface="Courier New" charset="0"/>
              </a:rPr>
              <a:t>: </a:t>
            </a:r>
            <a:r>
              <a:rPr lang="nl-NL" altLang="zh-CN" sz="1200" dirty="0">
                <a:solidFill>
                  <a:srgbClr val="CD1D00"/>
                </a:solidFill>
                <a:latin typeface="Courier New" charset="0"/>
              </a:rPr>
              <a:t>''</a:t>
            </a:r>
            <a:r>
              <a:rPr lang="nl-NL" altLang="zh-CN" sz="1200" dirty="0">
                <a:solidFill>
                  <a:srgbClr val="000000"/>
                </a:solidFill>
                <a:latin typeface="Courier New" charset="0"/>
              </a:rPr>
              <a:t>,</a:t>
            </a:r>
          </a:p>
          <a:p>
            <a:r>
              <a:rPr lang="nl-NL" altLang="zh-CN" sz="12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nl-NL" altLang="zh-CN" sz="1200" dirty="0">
              <a:solidFill>
                <a:srgbClr val="000000"/>
              </a:solidFill>
              <a:effectLst/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63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4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4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4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/>
      <p:bldP spid="48" grpId="1"/>
      <p:bldP spid="49" grpId="0"/>
      <p:bldP spid="3" grpId="0"/>
      <p:bldP spid="2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-875977" y="-808990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800423" y="46672"/>
            <a:ext cx="184150" cy="184150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35248" y="715010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1038548" y="157798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1556073" y="-986790"/>
            <a:ext cx="2003425" cy="2006600"/>
          </a:xfrm>
          <a:prstGeom prst="ellipse">
            <a:avLst/>
          </a:prstGeom>
          <a:solidFill>
            <a:srgbClr val="F4D50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759148" y="641985"/>
            <a:ext cx="1790700" cy="1795463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Oval 14"/>
          <p:cNvSpPr>
            <a:spLocks noChangeArrowheads="1"/>
          </p:cNvSpPr>
          <p:nvPr/>
        </p:nvSpPr>
        <p:spPr bwMode="auto">
          <a:xfrm>
            <a:off x="2219648" y="1799273"/>
            <a:ext cx="714375" cy="714375"/>
          </a:xfrm>
          <a:prstGeom prst="ellipse">
            <a:avLst/>
          </a:prstGeom>
          <a:solidFill>
            <a:srgbClr val="99CED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Oval 15"/>
          <p:cNvSpPr>
            <a:spLocks noChangeArrowheads="1"/>
          </p:cNvSpPr>
          <p:nvPr/>
        </p:nvSpPr>
        <p:spPr bwMode="auto">
          <a:xfrm>
            <a:off x="2610173" y="1076960"/>
            <a:ext cx="365125" cy="365125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Oval 16"/>
          <p:cNvSpPr>
            <a:spLocks noChangeArrowheads="1"/>
          </p:cNvSpPr>
          <p:nvPr/>
        </p:nvSpPr>
        <p:spPr bwMode="auto">
          <a:xfrm>
            <a:off x="1422723" y="2389823"/>
            <a:ext cx="635000" cy="636588"/>
          </a:xfrm>
          <a:prstGeom prst="ellipse">
            <a:avLst/>
          </a:prstGeom>
          <a:solidFill>
            <a:srgbClr val="E78A4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644848" y="281368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1930723" y="240569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1175073" y="2240598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892498" y="2412048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89223" y="1843723"/>
            <a:ext cx="1009650" cy="1011238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-380677" y="1562735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5123" y="3566160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8773" y="3986848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273373" y="4263073"/>
            <a:ext cx="241300" cy="24130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44773" y="4672648"/>
            <a:ext cx="104775" cy="10636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-91419" y="5009198"/>
            <a:ext cx="231447" cy="231447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38448" y="4672648"/>
            <a:ext cx="263525" cy="261938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165423" y="4861560"/>
            <a:ext cx="149225" cy="149225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60648" y="4339273"/>
            <a:ext cx="333375" cy="333375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130498" y="1656398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406723" y="3547110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-79052" y="3413760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-345752" y="3732848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-761677" y="2364423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971930" y="1105535"/>
            <a:ext cx="1377836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36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600" b="1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kumimoji="0" lang="zh-CN" altLang="zh-CN" sz="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Oval 14"/>
          <p:cNvSpPr>
            <a:spLocks noChangeArrowheads="1"/>
          </p:cNvSpPr>
          <p:nvPr/>
        </p:nvSpPr>
        <p:spPr bwMode="auto">
          <a:xfrm>
            <a:off x="4461258" y="635681"/>
            <a:ext cx="520573" cy="520573"/>
          </a:xfrm>
          <a:prstGeom prst="ellipse">
            <a:avLst/>
          </a:prstGeom>
          <a:solidFill>
            <a:srgbClr val="EA551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4461257" y="721161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solidFill>
                  <a:srgbClr val="FCFBF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5220072" y="674648"/>
            <a:ext cx="194421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800" b="1" dirty="0" smtClean="0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项目需求</a:t>
            </a:r>
            <a:endParaRPr lang="en-US" altLang="zh-CN" sz="2800" b="1" dirty="0">
              <a:solidFill>
                <a:srgbClr val="EA551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2" name="Oval 14"/>
          <p:cNvSpPr>
            <a:spLocks noChangeArrowheads="1"/>
          </p:cNvSpPr>
          <p:nvPr/>
        </p:nvSpPr>
        <p:spPr bwMode="auto">
          <a:xfrm>
            <a:off x="4461258" y="1485311"/>
            <a:ext cx="520573" cy="520573"/>
          </a:xfrm>
          <a:prstGeom prst="ellipse">
            <a:avLst/>
          </a:prstGeom>
          <a:noFill/>
          <a:ln>
            <a:solidFill>
              <a:srgbClr val="EA551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Rectangle 39"/>
          <p:cNvSpPr>
            <a:spLocks noChangeArrowheads="1"/>
          </p:cNvSpPr>
          <p:nvPr/>
        </p:nvSpPr>
        <p:spPr bwMode="auto">
          <a:xfrm>
            <a:off x="4461257" y="1570791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solidFill>
                  <a:srgbClr val="EA5514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44" name="Rectangle 39"/>
          <p:cNvSpPr>
            <a:spLocks noChangeArrowheads="1"/>
          </p:cNvSpPr>
          <p:nvPr/>
        </p:nvSpPr>
        <p:spPr bwMode="auto">
          <a:xfrm>
            <a:off x="5220072" y="1535660"/>
            <a:ext cx="194421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800" b="1" dirty="0" smtClean="0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工作过程</a:t>
            </a:r>
            <a:endParaRPr lang="en-US" altLang="zh-CN" sz="2800" b="1" dirty="0">
              <a:solidFill>
                <a:srgbClr val="EA551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4461258" y="2321606"/>
            <a:ext cx="520573" cy="520573"/>
          </a:xfrm>
          <a:prstGeom prst="ellipse">
            <a:avLst/>
          </a:prstGeom>
          <a:solidFill>
            <a:srgbClr val="EA551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Rectangle 39"/>
          <p:cNvSpPr>
            <a:spLocks noChangeArrowheads="1"/>
          </p:cNvSpPr>
          <p:nvPr/>
        </p:nvSpPr>
        <p:spPr bwMode="auto">
          <a:xfrm>
            <a:off x="4461257" y="2407086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solidFill>
                  <a:srgbClr val="FCFBF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220072" y="2366448"/>
            <a:ext cx="223224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800" b="1" dirty="0" smtClean="0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项目结构</a:t>
            </a:r>
            <a:endParaRPr lang="en-US" altLang="zh-CN" sz="2800" b="1" dirty="0">
              <a:solidFill>
                <a:srgbClr val="EA551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8" name="Oval 14"/>
          <p:cNvSpPr>
            <a:spLocks noChangeArrowheads="1"/>
          </p:cNvSpPr>
          <p:nvPr/>
        </p:nvSpPr>
        <p:spPr bwMode="auto">
          <a:xfrm>
            <a:off x="4461258" y="3152186"/>
            <a:ext cx="520573" cy="520573"/>
          </a:xfrm>
          <a:prstGeom prst="ellipse">
            <a:avLst/>
          </a:prstGeom>
          <a:noFill/>
          <a:ln>
            <a:solidFill>
              <a:srgbClr val="EA551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4461257" y="3237666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solidFill>
                  <a:srgbClr val="EA5514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5220072" y="3159680"/>
            <a:ext cx="22265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800" b="1" dirty="0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项目成果说明</a:t>
            </a:r>
            <a:endParaRPr lang="zh-CN" altLang="en-US" sz="2800" b="1" dirty="0">
              <a:solidFill>
                <a:srgbClr val="EA551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1" name="Oval 14"/>
          <p:cNvSpPr>
            <a:spLocks noChangeArrowheads="1"/>
          </p:cNvSpPr>
          <p:nvPr/>
        </p:nvSpPr>
        <p:spPr bwMode="auto">
          <a:xfrm>
            <a:off x="4461258" y="3964019"/>
            <a:ext cx="520573" cy="520573"/>
          </a:xfrm>
          <a:prstGeom prst="ellipse">
            <a:avLst/>
          </a:prstGeom>
          <a:solidFill>
            <a:srgbClr val="EA551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Rectangle 39"/>
          <p:cNvSpPr>
            <a:spLocks noChangeArrowheads="1"/>
          </p:cNvSpPr>
          <p:nvPr/>
        </p:nvSpPr>
        <p:spPr bwMode="auto">
          <a:xfrm>
            <a:off x="4461257" y="4049499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solidFill>
                  <a:srgbClr val="FCFBF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en-US" altLang="zh-CN" sz="2400" dirty="0" smtClean="0">
              <a:solidFill>
                <a:srgbClr val="FCFBF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Rectangle 39"/>
          <p:cNvSpPr>
            <a:spLocks noChangeArrowheads="1"/>
          </p:cNvSpPr>
          <p:nvPr/>
        </p:nvSpPr>
        <p:spPr bwMode="auto">
          <a:xfrm>
            <a:off x="5220072" y="4002986"/>
            <a:ext cx="194421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800" b="1" dirty="0" smtClean="0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项目展示</a:t>
            </a:r>
            <a:endParaRPr lang="en-US" altLang="zh-CN" sz="2800" b="1" dirty="0">
              <a:solidFill>
                <a:srgbClr val="EA551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730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9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3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2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4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1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6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8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25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6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32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9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46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1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53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4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8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60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1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3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5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67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0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2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74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7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9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0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81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4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6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8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3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95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6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8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0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1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02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3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5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6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7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8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209" dur="1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0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2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3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4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5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216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7" presetID="2" presetClass="entr" presetSubtype="2" fill="hold" grpId="0" nodeType="withEffect" p14:presetBounceEnd="50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1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3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4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5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6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227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8" presetID="53" presetClass="entr" presetSubtype="16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0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1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2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3" presetID="6" presetClass="emph" presetSubtype="0" autoRev="1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234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5" presetID="2" presetClass="entr" presetSubtype="2" fill="hold" grpId="0" nodeType="withEffect" p14:presetBounceEnd="50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3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9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4" presetID="6" presetClass="emph" presetSubtype="0" autoRev="1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Scale>
                                          <p:cBhvr>
                                            <p:cTn id="24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6" presetID="53" presetClass="entr" presetSubtype="16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0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1" presetID="6" presetClass="emph" presetSubtype="0" autoRev="1" fill="hold" grpId="1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animScale>
                                          <p:cBhvr>
                                            <p:cTn id="252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3" presetID="2" presetClass="entr" presetSubtype="2" fill="hold" grpId="0" nodeType="withEffect" p14:presetBounceEnd="50000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56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7" presetID="53" presetClass="entr" presetSubtype="16" fill="hold" grpId="0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9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0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1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2" presetID="6" presetClass="emph" presetSubtype="0" autoRev="1" fill="hold" grpId="1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Scale>
                                          <p:cBhvr>
                                            <p:cTn id="263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4" presetID="53" presetClass="entr" presetSubtype="16" fill="hold" grpId="0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8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9" presetID="6" presetClass="emph" presetSubtype="0" autoRev="1" fill="hold" grpId="1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animScale>
                                          <p:cBhvr>
                                            <p:cTn id="270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1" presetID="2" presetClass="entr" presetSubtype="2" fill="hold" grpId="0" nodeType="withEffect" p14:presetBounceEnd="50000">
                                      <p:stCondLst>
                                        <p:cond delay="6100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7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5" presetID="53" presetClass="entr" presetSubtype="16" fill="hold" grpId="0" nodeType="withEffect">
                                      <p:stCondLst>
                                        <p:cond delay="6600"/>
                                      </p:stCondLst>
                                      <p:childTnLs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7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8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9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0" presetID="6" presetClass="emph" presetSubtype="0" autoRev="1" fill="hold" grpId="1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animScale>
                                          <p:cBhvr>
                                            <p:cTn id="281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2" presetID="53" presetClass="entr" presetSubtype="16" fill="hold" grpId="0" nodeType="withEffect">
                                      <p:stCondLst>
                                        <p:cond delay="720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4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6" presetClass="emph" presetSubtype="0" autoRev="1" fill="hold" grpId="1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animScale>
                                          <p:cBhvr>
                                            <p:cTn id="288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9" presetID="2" presetClass="entr" presetSubtype="2" fill="hold" grpId="0" nodeType="withEffect" p14:presetBounceEnd="50000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2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9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2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1" animBg="1"/>
          <p:bldP spid="5" grpId="0" animBg="1"/>
          <p:bldP spid="5" grpId="1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 animBg="1"/>
          <p:bldP spid="36" grpId="1" animBg="1"/>
          <p:bldP spid="40" grpId="0"/>
          <p:bldP spid="40" grpId="1"/>
          <p:bldP spid="41" grpId="0"/>
          <p:bldP spid="42" grpId="0" animBg="1"/>
          <p:bldP spid="42" grpId="1" animBg="1"/>
          <p:bldP spid="43" grpId="0"/>
          <p:bldP spid="43" grpId="1"/>
          <p:bldP spid="44" grpId="0"/>
          <p:bldP spid="45" grpId="0" animBg="1"/>
          <p:bldP spid="45" grpId="1" animBg="1"/>
          <p:bldP spid="46" grpId="0"/>
          <p:bldP spid="46" grpId="1"/>
          <p:bldP spid="47" grpId="0"/>
          <p:bldP spid="48" grpId="0" animBg="1"/>
          <p:bldP spid="48" grpId="1" animBg="1"/>
          <p:bldP spid="49" grpId="0"/>
          <p:bldP spid="49" grpId="1"/>
          <p:bldP spid="50" grpId="0"/>
          <p:bldP spid="51" grpId="0" animBg="1"/>
          <p:bldP spid="51" grpId="1" animBg="1"/>
          <p:bldP spid="52" grpId="0"/>
          <p:bldP spid="52" grpId="1"/>
          <p:bldP spid="5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9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3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2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4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1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6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8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25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6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32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9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46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1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53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4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8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60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1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3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5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67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0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2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74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7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9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0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81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4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6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8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3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95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6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8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0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1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02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3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5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6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7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8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209" dur="1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0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2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3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4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5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216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7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1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3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4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5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6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227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8" presetID="53" presetClass="entr" presetSubtype="16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0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1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2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3" presetID="6" presetClass="emph" presetSubtype="0" autoRev="1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234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5" presetID="2" presetClass="entr" presetSubtype="2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9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4" presetID="6" presetClass="emph" presetSubtype="0" autoRev="1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Scale>
                                          <p:cBhvr>
                                            <p:cTn id="24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6" presetID="53" presetClass="entr" presetSubtype="16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0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1" presetID="6" presetClass="emph" presetSubtype="0" autoRev="1" fill="hold" grpId="1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animScale>
                                          <p:cBhvr>
                                            <p:cTn id="252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3" presetID="2" presetClass="entr" presetSubtype="2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6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7" presetID="53" presetClass="entr" presetSubtype="16" fill="hold" grpId="0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9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0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1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2" presetID="6" presetClass="emph" presetSubtype="0" autoRev="1" fill="hold" grpId="1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Scale>
                                          <p:cBhvr>
                                            <p:cTn id="263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4" presetID="53" presetClass="entr" presetSubtype="16" fill="hold" grpId="0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8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9" presetID="6" presetClass="emph" presetSubtype="0" autoRev="1" fill="hold" grpId="1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animScale>
                                          <p:cBhvr>
                                            <p:cTn id="270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1" presetID="2" presetClass="entr" presetSubtype="2" fill="hold" grpId="0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5" presetID="53" presetClass="entr" presetSubtype="16" fill="hold" grpId="0" nodeType="withEffect">
                                      <p:stCondLst>
                                        <p:cond delay="6600"/>
                                      </p:stCondLst>
                                      <p:childTnLs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7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8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9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0" presetID="6" presetClass="emph" presetSubtype="0" autoRev="1" fill="hold" grpId="1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animScale>
                                          <p:cBhvr>
                                            <p:cTn id="281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2" presetID="53" presetClass="entr" presetSubtype="16" fill="hold" grpId="0" nodeType="withEffect">
                                      <p:stCondLst>
                                        <p:cond delay="720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4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6" presetClass="emph" presetSubtype="0" autoRev="1" fill="hold" grpId="1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animScale>
                                          <p:cBhvr>
                                            <p:cTn id="288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9" presetID="2" presetClass="entr" presetSubtype="2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2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2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1" animBg="1"/>
          <p:bldP spid="5" grpId="0" animBg="1"/>
          <p:bldP spid="5" grpId="1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 animBg="1"/>
          <p:bldP spid="36" grpId="1" animBg="1"/>
          <p:bldP spid="40" grpId="0"/>
          <p:bldP spid="40" grpId="1"/>
          <p:bldP spid="41" grpId="0"/>
          <p:bldP spid="42" grpId="0" animBg="1"/>
          <p:bldP spid="42" grpId="1" animBg="1"/>
          <p:bldP spid="43" grpId="0"/>
          <p:bldP spid="43" grpId="1"/>
          <p:bldP spid="44" grpId="0"/>
          <p:bldP spid="45" grpId="0" animBg="1"/>
          <p:bldP spid="45" grpId="1" animBg="1"/>
          <p:bldP spid="46" grpId="0"/>
          <p:bldP spid="46" grpId="1"/>
          <p:bldP spid="47" grpId="0"/>
          <p:bldP spid="48" grpId="0" animBg="1"/>
          <p:bldP spid="48" grpId="1" animBg="1"/>
          <p:bldP spid="49" grpId="0"/>
          <p:bldP spid="49" grpId="1"/>
          <p:bldP spid="50" grpId="0"/>
          <p:bldP spid="51" grpId="0" animBg="1"/>
          <p:bldP spid="51" grpId="1" animBg="1"/>
          <p:bldP spid="52" grpId="0"/>
          <p:bldP spid="52" grpId="1"/>
          <p:bldP spid="53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96" y="12042"/>
            <a:ext cx="3419872" cy="51600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0"/>
            <a:ext cx="3981975" cy="599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62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05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541477" y="2335205"/>
            <a:ext cx="27780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800" dirty="0" smtClean="0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项目</a:t>
            </a:r>
            <a:r>
              <a:rPr lang="zh-CN" altLang="en-US" sz="2800" dirty="0" smtClean="0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展示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729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905376" y="-808990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6581776" y="46672"/>
            <a:ext cx="184150" cy="184150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400550" y="680085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5816601" y="715010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6819901" y="157798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7337426" y="-986790"/>
            <a:ext cx="2003425" cy="2006600"/>
          </a:xfrm>
          <a:prstGeom prst="ellipse">
            <a:avLst/>
          </a:prstGeom>
          <a:solidFill>
            <a:srgbClr val="F4D50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6540501" y="641985"/>
            <a:ext cx="1790700" cy="1795463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8001001" y="1799273"/>
            <a:ext cx="714375" cy="714375"/>
          </a:xfrm>
          <a:prstGeom prst="ellipse">
            <a:avLst/>
          </a:prstGeom>
          <a:solidFill>
            <a:srgbClr val="99CED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8391526" y="1076960"/>
            <a:ext cx="365125" cy="365125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7204076" y="2389823"/>
            <a:ext cx="635000" cy="636588"/>
          </a:xfrm>
          <a:prstGeom prst="ellipse">
            <a:avLst/>
          </a:prstGeom>
          <a:solidFill>
            <a:srgbClr val="E78A4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6426201" y="281368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7712076" y="240569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956426" y="2240598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6673851" y="2412048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5870576" y="1843723"/>
            <a:ext cx="1009650" cy="1011238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5400676" y="1562735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5067301" y="2043748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Oval 24"/>
          <p:cNvSpPr>
            <a:spLocks noChangeArrowheads="1"/>
          </p:cNvSpPr>
          <p:nvPr/>
        </p:nvSpPr>
        <p:spPr bwMode="auto">
          <a:xfrm>
            <a:off x="4714876" y="2240598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6086476" y="3566160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6080126" y="3986848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Oval 27"/>
          <p:cNvSpPr>
            <a:spLocks noChangeArrowheads="1"/>
          </p:cNvSpPr>
          <p:nvPr/>
        </p:nvSpPr>
        <p:spPr bwMode="auto">
          <a:xfrm>
            <a:off x="6054726" y="4263073"/>
            <a:ext cx="241300" cy="24130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5826126" y="4672648"/>
            <a:ext cx="104775" cy="10636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Oval 29"/>
          <p:cNvSpPr>
            <a:spLocks noChangeArrowheads="1"/>
          </p:cNvSpPr>
          <p:nvPr/>
        </p:nvSpPr>
        <p:spPr bwMode="auto">
          <a:xfrm>
            <a:off x="6022976" y="5039360"/>
            <a:ext cx="146050" cy="146050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6019801" y="4672648"/>
            <a:ext cx="263525" cy="261938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5946776" y="4861560"/>
            <a:ext cx="149225" cy="149225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4" name="Oval 32"/>
          <p:cNvSpPr>
            <a:spLocks noChangeArrowheads="1"/>
          </p:cNvSpPr>
          <p:nvPr/>
        </p:nvSpPr>
        <p:spPr bwMode="auto">
          <a:xfrm>
            <a:off x="5842001" y="4339273"/>
            <a:ext cx="333375" cy="333375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5" name="Oval 33"/>
          <p:cNvSpPr>
            <a:spLocks noChangeArrowheads="1"/>
          </p:cNvSpPr>
          <p:nvPr/>
        </p:nvSpPr>
        <p:spPr bwMode="auto">
          <a:xfrm>
            <a:off x="5911851" y="1656398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7" name="Oval 34"/>
          <p:cNvSpPr>
            <a:spLocks noChangeArrowheads="1"/>
          </p:cNvSpPr>
          <p:nvPr/>
        </p:nvSpPr>
        <p:spPr bwMode="auto">
          <a:xfrm>
            <a:off x="6188076" y="3547110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8" name="Oval 35"/>
          <p:cNvSpPr>
            <a:spLocks noChangeArrowheads="1"/>
          </p:cNvSpPr>
          <p:nvPr/>
        </p:nvSpPr>
        <p:spPr bwMode="auto">
          <a:xfrm>
            <a:off x="5702301" y="3413760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9" name="Oval 36"/>
          <p:cNvSpPr>
            <a:spLocks noChangeArrowheads="1"/>
          </p:cNvSpPr>
          <p:nvPr/>
        </p:nvSpPr>
        <p:spPr bwMode="auto">
          <a:xfrm>
            <a:off x="5435601" y="3732848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0" name="Oval 37"/>
          <p:cNvSpPr>
            <a:spLocks noChangeArrowheads="1"/>
          </p:cNvSpPr>
          <p:nvPr/>
        </p:nvSpPr>
        <p:spPr bwMode="auto">
          <a:xfrm>
            <a:off x="5019676" y="2364423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Rectangle 40"/>
          <p:cNvSpPr>
            <a:spLocks noChangeArrowheads="1"/>
          </p:cNvSpPr>
          <p:nvPr/>
        </p:nvSpPr>
        <p:spPr bwMode="auto">
          <a:xfrm>
            <a:off x="-808682" y="2160061"/>
            <a:ext cx="665385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5400" b="1" i="0" u="none" strike="noStrike" cap="none" normalizeH="0" baseline="0" dirty="0" smtClean="0">
                <a:ln>
                  <a:noFill/>
                </a:ln>
                <a:solidFill>
                  <a:srgbClr val="EA551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kumimoji="0" lang="zh-CN" altLang="zh-CN" sz="5400" b="1" i="0" u="none" strike="noStrike" cap="none" normalizeH="0" baseline="0" dirty="0" smtClean="0">
              <a:ln>
                <a:noFill/>
              </a:ln>
              <a:solidFill>
                <a:srgbClr val="EA551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867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53" dur="15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0" dur="1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67" dur="150" fill="hold"/>
                                        <p:tgtEl>
                                          <p:spTgt spid="10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4" dur="15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1" dur="15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8" dur="15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5" dur="15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2" dur="15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09" dur="1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6" dur="1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23" dur="1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3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30" dur="150" fill="hold"/>
                                        <p:tgtEl>
                                          <p:spTgt spid="10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7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3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3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44" dur="150" fill="hold"/>
                                        <p:tgtEl>
                                          <p:spTgt spid="10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3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51" dur="15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58" dur="1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3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65" dur="150" fill="hold"/>
                                        <p:tgtEl>
                                          <p:spTgt spid="10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2" dur="15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79" dur="1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3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3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6" dur="150" fill="hold"/>
                                        <p:tgtEl>
                                          <p:spTgt spid="10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3" dur="15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00" dur="15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07" dur="15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14" dur="15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6" presetClass="emph" presetSubtype="0" autoRev="1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21" dur="15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2" presetID="31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1024" grpId="0" animBg="1"/>
      <p:bldP spid="1024" grpId="1" animBg="1"/>
      <p:bldP spid="1025" grpId="0" animBg="1"/>
      <p:bldP spid="1025" grpId="1" animBg="1"/>
      <p:bldP spid="1027" grpId="0" animBg="1"/>
      <p:bldP spid="1027" grpId="1" animBg="1"/>
      <p:bldP spid="1028" grpId="0" animBg="1"/>
      <p:bldP spid="1028" grpId="1" animBg="1"/>
      <p:bldP spid="1029" grpId="0" animBg="1"/>
      <p:bldP spid="1029" grpId="1" animBg="1"/>
      <p:bldP spid="1030" grpId="0" animBg="1"/>
      <p:bldP spid="1030" grpId="1" animBg="1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510443" y="2335205"/>
            <a:ext cx="27780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项目需求</a:t>
            </a:r>
            <a:endParaRPr lang="en-US" altLang="zh-CN" sz="2800" b="1" dirty="0">
              <a:solidFill>
                <a:srgbClr val="EA551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872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项目需求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1920" y="734177"/>
            <a:ext cx="83465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838787"/>
                </a:solidFill>
                <a:latin typeface="Microsoft YaHei" charset="-122"/>
                <a:ea typeface="Microsoft YaHei" charset="-122"/>
                <a:cs typeface="Microsoft YaHei" charset="-122"/>
              </a:rPr>
              <a:t>现</a:t>
            </a:r>
            <a:r>
              <a:rPr lang="zh-CN" altLang="en-US" dirty="0">
                <a:solidFill>
                  <a:srgbClr val="838787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今大部分的停⻋场都实现了半自动化管理，其中最常⻅的方式是入场停⻋取卡，出场交卡付款的形式，但不排除仍有许多比较旧的停⻋场的管理是采取人力管理的形式，即需要专⻔的人员对⻋辆进出停⻋场进行登记，并根据登记时间手动计费</a:t>
            </a:r>
            <a:r>
              <a:rPr lang="zh-CN" altLang="en-US" dirty="0" smtClean="0">
                <a:solidFill>
                  <a:srgbClr val="838787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>
              <a:solidFill>
                <a:srgbClr val="838787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dirty="0" smtClean="0">
              <a:solidFill>
                <a:srgbClr val="838787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 smtClean="0">
                <a:solidFill>
                  <a:srgbClr val="838787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这样</a:t>
            </a:r>
            <a:r>
              <a:rPr lang="zh-CN" altLang="en-US" dirty="0">
                <a:solidFill>
                  <a:srgbClr val="838787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的管理方式过于耗费人力物力，即便是常⻅的半自动管理</a:t>
            </a:r>
            <a:r>
              <a:rPr lang="zh-CN" altLang="en-US" dirty="0" smtClean="0">
                <a:solidFill>
                  <a:srgbClr val="838787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模式</a:t>
            </a:r>
            <a:r>
              <a:rPr lang="zh-CN" altLang="en-US" dirty="0">
                <a:solidFill>
                  <a:srgbClr val="838787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，也需要在出场的时候进行人工收费，而且由于哨亭以及一⻋一杆的设置模式，</a:t>
            </a:r>
            <a:r>
              <a:rPr lang="zh-CN" altLang="en-US" dirty="0" smtClean="0">
                <a:solidFill>
                  <a:srgbClr val="838787"/>
                </a:solidFill>
                <a:latin typeface="Microsoft YaHei" charset="-122"/>
                <a:ea typeface="Microsoft YaHei" charset="-122"/>
                <a:cs typeface="Microsoft YaHei" charset="-122"/>
              </a:rPr>
              <a:t>原本有限</a:t>
            </a:r>
            <a:r>
              <a:rPr lang="zh-CN" altLang="en-US" dirty="0">
                <a:solidFill>
                  <a:srgbClr val="838787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的停⻋场出入口空间被压缩的更小，导致在⻋流量大的高峰期容易造成停⻋场的堵 塞，以及对时间成本的浪费。 我们小组在寻求更好的解决办法的过程中，受到了高速公路</a:t>
            </a:r>
            <a:r>
              <a:rPr lang="en-US" altLang="zh-CN" dirty="0">
                <a:solidFill>
                  <a:srgbClr val="838787"/>
                </a:solidFill>
                <a:latin typeface="Microsoft YaHei" charset="-122"/>
                <a:ea typeface="Microsoft YaHei" charset="-122"/>
                <a:cs typeface="Microsoft YaHei" charset="-122"/>
              </a:rPr>
              <a:t>ETC</a:t>
            </a:r>
            <a:r>
              <a:rPr lang="zh-CN" altLang="en-US" dirty="0">
                <a:solidFill>
                  <a:srgbClr val="838787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收费的启示，即不停</a:t>
            </a:r>
            <a:r>
              <a:rPr lang="zh-CN" altLang="en-US" dirty="0" smtClean="0">
                <a:solidFill>
                  <a:srgbClr val="838787"/>
                </a:solidFill>
                <a:latin typeface="Microsoft YaHei" charset="-122"/>
                <a:ea typeface="Microsoft YaHei" charset="-122"/>
                <a:cs typeface="Microsoft YaHei" charset="-122"/>
              </a:rPr>
              <a:t>⻋电子</a:t>
            </a:r>
            <a:r>
              <a:rPr lang="zh-CN" altLang="en-US" dirty="0">
                <a:solidFill>
                  <a:srgbClr val="838787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收费系统。 </a:t>
            </a:r>
            <a:endParaRPr lang="en-US" altLang="zh-CN" dirty="0" smtClean="0">
              <a:solidFill>
                <a:srgbClr val="838787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dirty="0" smtClean="0">
              <a:solidFill>
                <a:srgbClr val="838787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 smtClean="0">
                <a:solidFill>
                  <a:srgbClr val="838787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我们系统通过摄像头捕捉⻋辆进出停⻋场的画面，对画面中的⻋牌进行识别，同时与后台数据库进行交互，统计⻋辆的⻋牌号以及进出的时间，实现停⻋场⻋辆信息的管理。只需要在停⻋场出入口安装专⻔的摄像头，搭载系统，就可以实现停⻋场的自动化管理，大大减少空间和时间资源的浪费。</a:t>
            </a:r>
            <a:endParaRPr lang="zh-CN" altLang="en-US" dirty="0">
              <a:solidFill>
                <a:srgbClr val="838787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952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/>
      <p:bldP spid="54" grpId="1"/>
      <p:bldP spid="55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02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516325" y="2335205"/>
            <a:ext cx="27780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800" b="1" dirty="0" smtClean="0">
                <a:solidFill>
                  <a:srgbClr val="EA551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工作过程</a:t>
            </a:r>
            <a:endParaRPr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575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Freeform 4"/>
          <p:cNvSpPr>
            <a:spLocks/>
          </p:cNvSpPr>
          <p:nvPr/>
        </p:nvSpPr>
        <p:spPr bwMode="auto">
          <a:xfrm>
            <a:off x="3694047" y="675061"/>
            <a:ext cx="1522412" cy="933450"/>
          </a:xfrm>
          <a:custGeom>
            <a:avLst/>
            <a:gdLst>
              <a:gd name="T0" fmla="*/ 97 w 514"/>
              <a:gd name="T1" fmla="*/ 141 h 315"/>
              <a:gd name="T2" fmla="*/ 227 w 514"/>
              <a:gd name="T3" fmla="*/ 0 h 315"/>
              <a:gd name="T4" fmla="*/ 348 w 514"/>
              <a:gd name="T5" fmla="*/ 92 h 315"/>
              <a:gd name="T6" fmla="*/ 474 w 514"/>
              <a:gd name="T7" fmla="*/ 154 h 315"/>
              <a:gd name="T8" fmla="*/ 384 w 514"/>
              <a:gd name="T9" fmla="*/ 315 h 315"/>
              <a:gd name="T10" fmla="*/ 71 w 514"/>
              <a:gd name="T11" fmla="*/ 315 h 315"/>
              <a:gd name="T12" fmla="*/ 0 w 514"/>
              <a:gd name="T13" fmla="*/ 223 h 315"/>
              <a:gd name="T14" fmla="*/ 97 w 514"/>
              <a:gd name="T15" fmla="*/ 14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14" h="315">
                <a:moveTo>
                  <a:pt x="97" y="141"/>
                </a:moveTo>
                <a:cubicBezTo>
                  <a:pt x="97" y="141"/>
                  <a:pt x="87" y="0"/>
                  <a:pt x="227" y="0"/>
                </a:cubicBezTo>
                <a:cubicBezTo>
                  <a:pt x="328" y="0"/>
                  <a:pt x="348" y="92"/>
                  <a:pt x="348" y="92"/>
                </a:cubicBezTo>
                <a:cubicBezTo>
                  <a:pt x="348" y="92"/>
                  <a:pt x="433" y="68"/>
                  <a:pt x="474" y="154"/>
                </a:cubicBezTo>
                <a:cubicBezTo>
                  <a:pt x="514" y="238"/>
                  <a:pt x="450" y="315"/>
                  <a:pt x="384" y="315"/>
                </a:cubicBezTo>
                <a:cubicBezTo>
                  <a:pt x="330" y="315"/>
                  <a:pt x="108" y="315"/>
                  <a:pt x="71" y="315"/>
                </a:cubicBezTo>
                <a:cubicBezTo>
                  <a:pt x="34" y="315"/>
                  <a:pt x="0" y="283"/>
                  <a:pt x="0" y="223"/>
                </a:cubicBezTo>
                <a:cubicBezTo>
                  <a:pt x="0" y="168"/>
                  <a:pt x="44" y="141"/>
                  <a:pt x="97" y="141"/>
                </a:cubicBez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3566" name="Oval 14"/>
          <p:cNvSpPr>
            <a:spLocks noChangeArrowheads="1"/>
          </p:cNvSpPr>
          <p:nvPr/>
        </p:nvSpPr>
        <p:spPr bwMode="auto">
          <a:xfrm>
            <a:off x="1600134" y="2373686"/>
            <a:ext cx="314325" cy="311150"/>
          </a:xfrm>
          <a:prstGeom prst="ellipse">
            <a:avLst/>
          </a:prstGeom>
          <a:solidFill>
            <a:srgbClr val="7BBFA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3569" name="Oval 17"/>
          <p:cNvSpPr>
            <a:spLocks noChangeArrowheads="1"/>
          </p:cNvSpPr>
          <p:nvPr/>
        </p:nvSpPr>
        <p:spPr bwMode="auto">
          <a:xfrm>
            <a:off x="2979812" y="2388373"/>
            <a:ext cx="314325" cy="311150"/>
          </a:xfrm>
          <a:prstGeom prst="ellipse">
            <a:avLst/>
          </a:prstGeom>
          <a:solidFill>
            <a:srgbClr val="A9D25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3572" name="Oval 20"/>
          <p:cNvSpPr>
            <a:spLocks noChangeArrowheads="1"/>
          </p:cNvSpPr>
          <p:nvPr/>
        </p:nvSpPr>
        <p:spPr bwMode="auto">
          <a:xfrm>
            <a:off x="7280210" y="2380387"/>
            <a:ext cx="314325" cy="311150"/>
          </a:xfrm>
          <a:prstGeom prst="ellipse">
            <a:avLst/>
          </a:prstGeom>
          <a:solidFill>
            <a:srgbClr val="FBE22D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3575" name="Oval 23"/>
          <p:cNvSpPr>
            <a:spLocks noChangeArrowheads="1"/>
          </p:cNvSpPr>
          <p:nvPr/>
        </p:nvSpPr>
        <p:spPr bwMode="auto">
          <a:xfrm>
            <a:off x="5937889" y="2395038"/>
            <a:ext cx="314325" cy="311150"/>
          </a:xfrm>
          <a:prstGeom prst="ellipse">
            <a:avLst/>
          </a:prstGeom>
          <a:solidFill>
            <a:srgbClr val="EA5514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3594" name="Freeform 42"/>
          <p:cNvSpPr>
            <a:spLocks/>
          </p:cNvSpPr>
          <p:nvPr/>
        </p:nvSpPr>
        <p:spPr bwMode="auto">
          <a:xfrm>
            <a:off x="1757297" y="1006849"/>
            <a:ext cx="1990725" cy="1222375"/>
          </a:xfrm>
          <a:custGeom>
            <a:avLst/>
            <a:gdLst>
              <a:gd name="T0" fmla="*/ 1254 w 1254"/>
              <a:gd name="T1" fmla="*/ 0 h 770"/>
              <a:gd name="T2" fmla="*/ 0 w 1254"/>
              <a:gd name="T3" fmla="*/ 0 h 770"/>
              <a:gd name="T4" fmla="*/ 0 w 1254"/>
              <a:gd name="T5" fmla="*/ 770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4" h="770">
                <a:moveTo>
                  <a:pt x="1254" y="0"/>
                </a:moveTo>
                <a:lnTo>
                  <a:pt x="0" y="0"/>
                </a:lnTo>
                <a:lnTo>
                  <a:pt x="0" y="770"/>
                </a:lnTo>
              </a:path>
            </a:pathLst>
          </a:custGeom>
          <a:ln>
            <a:headEnd type="oval" w="sm" len="sm"/>
            <a:tailEnd type="oval" w="sm" len="sm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3595" name="Freeform 43"/>
          <p:cNvSpPr>
            <a:spLocks/>
          </p:cNvSpPr>
          <p:nvPr/>
        </p:nvSpPr>
        <p:spPr bwMode="auto">
          <a:xfrm>
            <a:off x="3138562" y="1750198"/>
            <a:ext cx="417513" cy="493713"/>
          </a:xfrm>
          <a:custGeom>
            <a:avLst/>
            <a:gdLst>
              <a:gd name="T0" fmla="*/ 0 w 263"/>
              <a:gd name="T1" fmla="*/ 311 h 311"/>
              <a:gd name="T2" fmla="*/ 0 w 263"/>
              <a:gd name="T3" fmla="*/ 160 h 311"/>
              <a:gd name="T4" fmla="*/ 263 w 263"/>
              <a:gd name="T5" fmla="*/ 160 h 311"/>
              <a:gd name="T6" fmla="*/ 263 w 263"/>
              <a:gd name="T7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3" h="311">
                <a:moveTo>
                  <a:pt x="0" y="311"/>
                </a:moveTo>
                <a:lnTo>
                  <a:pt x="0" y="160"/>
                </a:lnTo>
                <a:lnTo>
                  <a:pt x="263" y="160"/>
                </a:lnTo>
                <a:lnTo>
                  <a:pt x="263" y="0"/>
                </a:lnTo>
              </a:path>
            </a:pathLst>
          </a:custGeom>
          <a:ln>
            <a:headEnd type="oval" w="sm" len="sm"/>
            <a:tailEnd type="oval" w="sm" len="sm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3596" name="Freeform 44"/>
          <p:cNvSpPr>
            <a:spLocks/>
          </p:cNvSpPr>
          <p:nvPr/>
        </p:nvSpPr>
        <p:spPr bwMode="auto">
          <a:xfrm>
            <a:off x="5417189" y="1756863"/>
            <a:ext cx="677862" cy="493713"/>
          </a:xfrm>
          <a:custGeom>
            <a:avLst/>
            <a:gdLst>
              <a:gd name="T0" fmla="*/ 0 w 427"/>
              <a:gd name="T1" fmla="*/ 0 h 311"/>
              <a:gd name="T2" fmla="*/ 0 w 427"/>
              <a:gd name="T3" fmla="*/ 155 h 311"/>
              <a:gd name="T4" fmla="*/ 427 w 427"/>
              <a:gd name="T5" fmla="*/ 155 h 311"/>
              <a:gd name="T6" fmla="*/ 427 w 427"/>
              <a:gd name="T7" fmla="*/ 31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7" h="311">
                <a:moveTo>
                  <a:pt x="0" y="0"/>
                </a:moveTo>
                <a:lnTo>
                  <a:pt x="0" y="155"/>
                </a:lnTo>
                <a:lnTo>
                  <a:pt x="427" y="155"/>
                </a:lnTo>
                <a:lnTo>
                  <a:pt x="427" y="311"/>
                </a:lnTo>
              </a:path>
            </a:pathLst>
          </a:custGeom>
          <a:ln>
            <a:headEnd type="oval" w="sm" len="sm"/>
            <a:tailEnd type="oval" w="sm" len="sm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3597" name="Freeform 45"/>
          <p:cNvSpPr>
            <a:spLocks/>
          </p:cNvSpPr>
          <p:nvPr/>
        </p:nvSpPr>
        <p:spPr bwMode="auto">
          <a:xfrm>
            <a:off x="5267259" y="1257674"/>
            <a:ext cx="2160588" cy="971550"/>
          </a:xfrm>
          <a:custGeom>
            <a:avLst/>
            <a:gdLst>
              <a:gd name="T0" fmla="*/ 1361 w 1361"/>
              <a:gd name="T1" fmla="*/ 612 h 612"/>
              <a:gd name="T2" fmla="*/ 1361 w 1361"/>
              <a:gd name="T3" fmla="*/ 0 h 612"/>
              <a:gd name="T4" fmla="*/ 0 w 1361"/>
              <a:gd name="T5" fmla="*/ 0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61" h="612">
                <a:moveTo>
                  <a:pt x="1361" y="612"/>
                </a:moveTo>
                <a:lnTo>
                  <a:pt x="1361" y="0"/>
                </a:lnTo>
                <a:lnTo>
                  <a:pt x="0" y="0"/>
                </a:lnTo>
              </a:path>
            </a:pathLst>
          </a:custGeom>
          <a:ln>
            <a:headEnd type="oval" w="sm" len="sm"/>
            <a:tailEnd type="oval" w="sm" len="sm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3598" name="Rectangle 46"/>
          <p:cNvSpPr>
            <a:spLocks noChangeArrowheads="1"/>
          </p:cNvSpPr>
          <p:nvPr/>
        </p:nvSpPr>
        <p:spPr bwMode="auto">
          <a:xfrm>
            <a:off x="6985967" y="2784849"/>
            <a:ext cx="9028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FBE22D"/>
                </a:solidFill>
                <a:latin typeface="微软雅黑" pitchFamily="34" charset="-122"/>
                <a:ea typeface="微软雅黑" pitchFamily="34" charset="-122"/>
              </a:rPr>
              <a:t>莫疑</a:t>
            </a:r>
            <a:endParaRPr lang="zh-CN" altLang="zh-CN" sz="2800" b="1" dirty="0">
              <a:solidFill>
                <a:srgbClr val="FBE22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599" name="Rectangle 47"/>
          <p:cNvSpPr>
            <a:spLocks noChangeArrowheads="1"/>
          </p:cNvSpPr>
          <p:nvPr/>
        </p:nvSpPr>
        <p:spPr bwMode="auto">
          <a:xfrm>
            <a:off x="5456173" y="2806201"/>
            <a:ext cx="126188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EA5514"/>
                </a:solidFill>
                <a:latin typeface="微软雅黑" pitchFamily="34" charset="-122"/>
                <a:ea typeface="微软雅黑" pitchFamily="34" charset="-122"/>
              </a:rPr>
              <a:t>林杰群</a:t>
            </a:r>
            <a:endParaRPr lang="zh-CN" altLang="zh-CN" sz="2800" b="1" dirty="0">
              <a:solidFill>
                <a:srgbClr val="EA551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600" name="Rectangle 48"/>
          <p:cNvSpPr>
            <a:spLocks noChangeArrowheads="1"/>
          </p:cNvSpPr>
          <p:nvPr/>
        </p:nvSpPr>
        <p:spPr bwMode="auto">
          <a:xfrm>
            <a:off x="2690332" y="2799536"/>
            <a:ext cx="9028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A9D25A"/>
                </a:solidFill>
                <a:latin typeface="微软雅黑" pitchFamily="34" charset="-122"/>
                <a:ea typeface="微软雅黑" pitchFamily="34" charset="-122"/>
              </a:rPr>
              <a:t>刘博</a:t>
            </a:r>
            <a:endParaRPr lang="zh-CN" altLang="zh-CN" sz="2800" b="1" dirty="0">
              <a:solidFill>
                <a:srgbClr val="A9D25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601" name="Rectangle 49"/>
          <p:cNvSpPr>
            <a:spLocks noChangeArrowheads="1"/>
          </p:cNvSpPr>
          <p:nvPr/>
        </p:nvSpPr>
        <p:spPr bwMode="auto">
          <a:xfrm>
            <a:off x="1134293" y="2784849"/>
            <a:ext cx="126188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7BBFAA"/>
                </a:solidFill>
                <a:latin typeface="微软雅黑" pitchFamily="34" charset="-122"/>
                <a:ea typeface="微软雅黑" pitchFamily="34" charset="-122"/>
              </a:rPr>
              <a:t>林子衡</a:t>
            </a:r>
            <a:endParaRPr lang="zh-CN" altLang="zh-CN" sz="2800" b="1" dirty="0">
              <a:solidFill>
                <a:srgbClr val="7BBFA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602" name="Rectangle 50"/>
          <p:cNvSpPr>
            <a:spLocks noChangeArrowheads="1"/>
          </p:cNvSpPr>
          <p:nvPr/>
        </p:nvSpPr>
        <p:spPr bwMode="auto">
          <a:xfrm>
            <a:off x="934681" y="3337491"/>
            <a:ext cx="16611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组长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设计项目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代码主要负责人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603" name="Rectangle 51"/>
          <p:cNvSpPr>
            <a:spLocks noChangeArrowheads="1"/>
          </p:cNvSpPr>
          <p:nvPr/>
        </p:nvSpPr>
        <p:spPr bwMode="auto">
          <a:xfrm>
            <a:off x="2394932" y="3339070"/>
            <a:ext cx="14398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设计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项目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Client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端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测试项目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604" name="Rectangle 52"/>
          <p:cNvSpPr>
            <a:spLocks noChangeArrowheads="1"/>
          </p:cNvSpPr>
          <p:nvPr/>
        </p:nvSpPr>
        <p:spPr bwMode="auto">
          <a:xfrm>
            <a:off x="5348557" y="3337491"/>
            <a:ext cx="14398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设计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项目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Client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端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展示相关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605" name="Rectangle 53"/>
          <p:cNvSpPr>
            <a:spLocks noChangeArrowheads="1"/>
          </p:cNvSpPr>
          <p:nvPr/>
        </p:nvSpPr>
        <p:spPr bwMode="auto">
          <a:xfrm>
            <a:off x="6718057" y="3337491"/>
            <a:ext cx="143986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设计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项目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Server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端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项目文档制作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606" name="Rectangle 54"/>
          <p:cNvSpPr>
            <a:spLocks noChangeArrowheads="1"/>
          </p:cNvSpPr>
          <p:nvPr/>
        </p:nvSpPr>
        <p:spPr bwMode="auto">
          <a:xfrm>
            <a:off x="3812667" y="1006849"/>
            <a:ext cx="11496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 err="1" smtClean="0">
                <a:solidFill>
                  <a:schemeClr val="bg1"/>
                </a:solidFill>
                <a:latin typeface="Impact" panose="020B0806030902050204" pitchFamily="34" charset="0"/>
              </a:rPr>
              <a:t>Github</a:t>
            </a:r>
            <a:endParaRPr lang="zh-CN" altLang="zh-CN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7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02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62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工作过程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0" name="Oval 23"/>
          <p:cNvSpPr>
            <a:spLocks noChangeArrowheads="1"/>
          </p:cNvSpPr>
          <p:nvPr/>
        </p:nvSpPr>
        <p:spPr bwMode="auto">
          <a:xfrm>
            <a:off x="4413410" y="2380387"/>
            <a:ext cx="314325" cy="31115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41" name="Freeform 44"/>
          <p:cNvSpPr>
            <a:spLocks/>
          </p:cNvSpPr>
          <p:nvPr/>
        </p:nvSpPr>
        <p:spPr bwMode="auto">
          <a:xfrm>
            <a:off x="4367146" y="1742212"/>
            <a:ext cx="203425" cy="493713"/>
          </a:xfrm>
          <a:custGeom>
            <a:avLst/>
            <a:gdLst>
              <a:gd name="T0" fmla="*/ 0 w 427"/>
              <a:gd name="T1" fmla="*/ 0 h 311"/>
              <a:gd name="T2" fmla="*/ 0 w 427"/>
              <a:gd name="T3" fmla="*/ 155 h 311"/>
              <a:gd name="T4" fmla="*/ 427 w 427"/>
              <a:gd name="T5" fmla="*/ 155 h 311"/>
              <a:gd name="T6" fmla="*/ 427 w 427"/>
              <a:gd name="T7" fmla="*/ 31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7" h="311">
                <a:moveTo>
                  <a:pt x="0" y="0"/>
                </a:moveTo>
                <a:lnTo>
                  <a:pt x="0" y="155"/>
                </a:lnTo>
                <a:lnTo>
                  <a:pt x="427" y="155"/>
                </a:lnTo>
                <a:lnTo>
                  <a:pt x="427" y="311"/>
                </a:lnTo>
              </a:path>
            </a:pathLst>
          </a:custGeom>
          <a:ln>
            <a:headEnd type="oval" w="sm" len="sm"/>
            <a:tailEnd type="oval" w="sm" len="sm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42" name="Rectangle 47"/>
          <p:cNvSpPr>
            <a:spLocks noChangeArrowheads="1"/>
          </p:cNvSpPr>
          <p:nvPr/>
        </p:nvSpPr>
        <p:spPr bwMode="auto">
          <a:xfrm>
            <a:off x="3931696" y="2791550"/>
            <a:ext cx="126188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沈睿政</a:t>
            </a:r>
            <a:endParaRPr lang="zh-CN" altLang="zh-CN" sz="2800" b="1" dirty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Rectangle 53"/>
          <p:cNvSpPr>
            <a:spLocks noChangeArrowheads="1"/>
          </p:cNvSpPr>
          <p:nvPr/>
        </p:nvSpPr>
        <p:spPr bwMode="auto">
          <a:xfrm>
            <a:off x="3812667" y="3331048"/>
            <a:ext cx="143986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设计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项目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Server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端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项目文档制作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635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6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300"/>
                                            <p:tgtEl>
                                              <p:spTgt spid="235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49" dur="150" fill="hold"/>
                                            <p:tgtEl>
                                              <p:spTgt spid="235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236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36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300"/>
                                            <p:tgtEl>
                                              <p:spTgt spid="236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56" dur="150" fill="hold"/>
                                            <p:tgtEl>
                                              <p:spTgt spid="2360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500"/>
                                            <p:tgtEl>
                                              <p:spTgt spid="235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2" presetClass="entr" presetSubtype="8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235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1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5" dur="500"/>
                                            <p:tgtEl>
                                              <p:spTgt spid="235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1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8" dur="500"/>
                                            <p:tgtEl>
                                              <p:spTgt spid="235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235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235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 p14:presetBounceEnd="50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5" dur="500" fill="hold"/>
                                            <p:tgtEl>
                                              <p:spTgt spid="236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6" dur="500" fill="hold"/>
                                            <p:tgtEl>
                                              <p:spTgt spid="236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grpId="0" nodeType="withEffect" p14:presetBounceEnd="50000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9" dur="500" fill="hold"/>
                                            <p:tgtEl>
                                              <p:spTgt spid="236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0" dur="500" fill="hold"/>
                                            <p:tgtEl>
                                              <p:spTgt spid="236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 p14:presetBounceEnd="50000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3" dur="500" fill="hold"/>
                                            <p:tgtEl>
                                              <p:spTgt spid="235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4" dur="500" fill="hold"/>
                                            <p:tgtEl>
                                              <p:spTgt spid="235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grpId="0" nodeType="withEffect" p14:presetBounceEnd="5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7" dur="500" fill="hold"/>
                                            <p:tgtEl>
                                              <p:spTgt spid="236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8" dur="500" fill="hold"/>
                                            <p:tgtEl>
                                              <p:spTgt spid="236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fill="hold" grpId="0" nodeType="withEffect" p14:presetBounceEnd="50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1" dur="500" fill="hold"/>
                                            <p:tgtEl>
                                              <p:spTgt spid="236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2" dur="500" fill="hold"/>
                                            <p:tgtEl>
                                              <p:spTgt spid="236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4" fill="hold" grpId="0" nodeType="withEffect" p14:presetBounceEnd="50000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5" dur="500" fill="hold"/>
                                            <p:tgtEl>
                                              <p:spTgt spid="235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6" dur="500" fill="hold"/>
                                            <p:tgtEl>
                                              <p:spTgt spid="235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4" fill="hold" grpId="0" nodeType="withEffect" p14:presetBounceEnd="50000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9" dur="500" fill="hold"/>
                                            <p:tgtEl>
                                              <p:spTgt spid="235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0" dur="500" fill="hold"/>
                                            <p:tgtEl>
                                              <p:spTgt spid="235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fill="hold" grpId="0" nodeType="withEffect" p14:presetBounceEnd="50000">
                                      <p:stCondLst>
                                        <p:cond delay="51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3" dur="500" fill="hold"/>
                                            <p:tgtEl>
                                              <p:spTgt spid="236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4" dur="500" fill="hold"/>
                                            <p:tgtEl>
                                              <p:spTgt spid="236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4" fill="hold" grpId="0" nodeType="withEffect" p14:presetBounceEnd="50000">
                                      <p:stCondLst>
                                        <p:cond delay="56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7" dur="500" fill="hold"/>
                                            <p:tgtEl>
                                              <p:spTgt spid="235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8" dur="500" fill="hold"/>
                                            <p:tgtEl>
                                              <p:spTgt spid="235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4" fill="hold" grpId="0" nodeType="withEffect" p14:presetBounceEnd="50000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1" dur="500" fill="hold"/>
                                            <p:tgtEl>
                                              <p:spTgt spid="235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2" dur="500" fill="hold"/>
                                            <p:tgtEl>
                                              <p:spTgt spid="235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4" fill="hold" grpId="0" nodeType="withEffect" p14:presetBounceEnd="50000">
                                      <p:stCondLst>
                                        <p:cond delay="59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5" dur="500" fill="hold"/>
                                            <p:tgtEl>
                                              <p:spTgt spid="236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6" dur="500" fill="hold"/>
                                            <p:tgtEl>
                                              <p:spTgt spid="236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2" presetClass="entr" presetSubtype="1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2" presetClass="entr" presetSubtype="4" fill="hold" grpId="0" nodeType="withEffect" p14:presetBounceEnd="50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2" presetClass="entr" presetSubtype="4" fill="hold" grpId="0" nodeType="withEffect" p14:presetBounceEnd="50000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2" presetClass="entr" presetSubtype="4" fill="hold" grpId="0" nodeType="withEffect" p14:presetBounceEnd="50000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556" grpId="0" animBg="1"/>
          <p:bldP spid="23556" grpId="1" animBg="1"/>
          <p:bldP spid="23566" grpId="0" animBg="1"/>
          <p:bldP spid="23569" grpId="0" animBg="1"/>
          <p:bldP spid="23572" grpId="0" animBg="1"/>
          <p:bldP spid="23575" grpId="0" animBg="1"/>
          <p:bldP spid="23594" grpId="0" animBg="1"/>
          <p:bldP spid="23595" grpId="0" animBg="1"/>
          <p:bldP spid="23596" grpId="0" animBg="1"/>
          <p:bldP spid="23597" grpId="0" animBg="1"/>
          <p:bldP spid="23598" grpId="0"/>
          <p:bldP spid="23599" grpId="0"/>
          <p:bldP spid="23600" grpId="0"/>
          <p:bldP spid="23601" grpId="0"/>
          <p:bldP spid="23602" grpId="0"/>
          <p:bldP spid="23603" grpId="0"/>
          <p:bldP spid="23604" grpId="0"/>
          <p:bldP spid="23605" grpId="0"/>
          <p:bldP spid="23606" grpId="0"/>
          <p:bldP spid="23606" grpId="1"/>
          <p:bldP spid="57" grpId="0" animBg="1"/>
          <p:bldP spid="57" grpId="1" animBg="1"/>
          <p:bldP spid="58" grpId="0" animBg="1"/>
          <p:bldP spid="58" grpId="1" animBg="1"/>
          <p:bldP spid="59" grpId="0" animBg="1"/>
          <p:bldP spid="59" grpId="1" animBg="1"/>
          <p:bldP spid="60" grpId="0" animBg="1"/>
          <p:bldP spid="60" grpId="1" animBg="1"/>
          <p:bldP spid="61" grpId="0"/>
          <p:bldP spid="61" grpId="1"/>
          <p:bldP spid="62" grpId="0"/>
          <p:bldP spid="40" grpId="0" animBg="1"/>
          <p:bldP spid="41" grpId="0" animBg="1"/>
          <p:bldP spid="42" grpId="0"/>
          <p:bldP spid="4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6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300"/>
                                            <p:tgtEl>
                                              <p:spTgt spid="235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49" dur="150" fill="hold"/>
                                            <p:tgtEl>
                                              <p:spTgt spid="235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236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36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300"/>
                                            <p:tgtEl>
                                              <p:spTgt spid="236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56" dur="150" fill="hold"/>
                                            <p:tgtEl>
                                              <p:spTgt spid="2360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500"/>
                                            <p:tgtEl>
                                              <p:spTgt spid="235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2" presetClass="entr" presetSubtype="8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235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1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5" dur="500"/>
                                            <p:tgtEl>
                                              <p:spTgt spid="235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1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8" dur="500"/>
                                            <p:tgtEl>
                                              <p:spTgt spid="235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35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35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236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236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236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236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235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235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236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236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236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236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4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235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235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4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235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235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fill="hold" grpId="0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236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236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4" fill="hold" grpId="0" nodeType="withEffect">
                                      <p:stCondLst>
                                        <p:cond delay="56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235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500" fill="hold"/>
                                            <p:tgtEl>
                                              <p:spTgt spid="235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4" fill="hold" grpId="0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235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235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4" fill="hold" grpId="0" nodeType="withEffect">
                                      <p:stCondLst>
                                        <p:cond delay="59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500" fill="hold"/>
                                            <p:tgtEl>
                                              <p:spTgt spid="236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500" fill="hold"/>
                                            <p:tgtEl>
                                              <p:spTgt spid="236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2" presetClass="entr" presetSubtype="1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2" presetClass="entr" presetSubtype="4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2" presetClass="entr" presetSubtype="4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2" presetClass="entr" presetSubtype="4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556" grpId="0" animBg="1"/>
          <p:bldP spid="23556" grpId="1" animBg="1"/>
          <p:bldP spid="23566" grpId="0" animBg="1"/>
          <p:bldP spid="23569" grpId="0" animBg="1"/>
          <p:bldP spid="23572" grpId="0" animBg="1"/>
          <p:bldP spid="23575" grpId="0" animBg="1"/>
          <p:bldP spid="23594" grpId="0" animBg="1"/>
          <p:bldP spid="23595" grpId="0" animBg="1"/>
          <p:bldP spid="23596" grpId="0" animBg="1"/>
          <p:bldP spid="23597" grpId="0" animBg="1"/>
          <p:bldP spid="23598" grpId="0"/>
          <p:bldP spid="23599" grpId="0"/>
          <p:bldP spid="23600" grpId="0"/>
          <p:bldP spid="23601" grpId="0"/>
          <p:bldP spid="23602" grpId="0"/>
          <p:bldP spid="23603" grpId="0"/>
          <p:bldP spid="23604" grpId="0"/>
          <p:bldP spid="23605" grpId="0"/>
          <p:bldP spid="23606" grpId="0"/>
          <p:bldP spid="23606" grpId="1"/>
          <p:bldP spid="57" grpId="0" animBg="1"/>
          <p:bldP spid="57" grpId="1" animBg="1"/>
          <p:bldP spid="58" grpId="0" animBg="1"/>
          <p:bldP spid="58" grpId="1" animBg="1"/>
          <p:bldP spid="59" grpId="0" animBg="1"/>
          <p:bldP spid="59" grpId="1" animBg="1"/>
          <p:bldP spid="60" grpId="0" animBg="1"/>
          <p:bldP spid="60" grpId="1" animBg="1"/>
          <p:bldP spid="61" grpId="0"/>
          <p:bldP spid="61" grpId="1"/>
          <p:bldP spid="62" grpId="0"/>
          <p:bldP spid="40" grpId="0" animBg="1"/>
          <p:bldP spid="41" grpId="0" animBg="1"/>
          <p:bldP spid="42" grpId="0"/>
          <p:bldP spid="43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02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" b="77327"/>
          <a:stretch/>
        </p:blipFill>
        <p:spPr>
          <a:xfrm>
            <a:off x="2940208" y="530880"/>
            <a:ext cx="6203792" cy="3867100"/>
          </a:xfrm>
          <a:prstGeom prst="rect">
            <a:avLst/>
          </a:prstGeom>
        </p:spPr>
      </p:pic>
      <p:sp>
        <p:nvSpPr>
          <p:cNvPr id="38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工作过程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161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4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02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0" b="34559"/>
          <a:stretch/>
        </p:blipFill>
        <p:spPr>
          <a:xfrm>
            <a:off x="4741976" y="0"/>
            <a:ext cx="4402024" cy="5894355"/>
          </a:xfrm>
          <a:prstGeom prst="rect">
            <a:avLst/>
          </a:prstGeom>
        </p:spPr>
      </p:pic>
      <p:sp>
        <p:nvSpPr>
          <p:cNvPr id="9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工作过程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596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4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02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9" t="60399" b="1173"/>
          <a:stretch/>
        </p:blipFill>
        <p:spPr>
          <a:xfrm>
            <a:off x="4283968" y="0"/>
            <a:ext cx="4860032" cy="5203318"/>
          </a:xfrm>
          <a:prstGeom prst="rect">
            <a:avLst/>
          </a:prstGeom>
        </p:spPr>
      </p:pic>
      <p:sp>
        <p:nvSpPr>
          <p:cNvPr id="10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工作过程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010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4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/>
      <p:bldP spid="1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538</Words>
  <Application>Microsoft Macintosh PowerPoint</Application>
  <PresentationFormat>自定义</PresentationFormat>
  <Paragraphs>126</Paragraphs>
  <Slides>22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Calibri</vt:lpstr>
      <vt:lpstr>Courier New</vt:lpstr>
      <vt:lpstr>Impact</vt:lpstr>
      <vt:lpstr>Microsoft YaHei</vt:lpstr>
      <vt:lpstr>Wingdings</vt:lpstr>
      <vt:lpstr>宋体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徐威方</dc:creator>
  <cp:lastModifiedBy>Microsoft Office 用户</cp:lastModifiedBy>
  <cp:revision>56</cp:revision>
  <dcterms:created xsi:type="dcterms:W3CDTF">2015-10-14T02:35:41Z</dcterms:created>
  <dcterms:modified xsi:type="dcterms:W3CDTF">2018-07-07T18:05:16Z</dcterms:modified>
</cp:coreProperties>
</file>